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261" r:id="rId3"/>
    <p:sldId id="280" r:id="rId4"/>
    <p:sldId id="281" r:id="rId5"/>
    <p:sldId id="282" r:id="rId6"/>
    <p:sldId id="283" r:id="rId7"/>
    <p:sldId id="284" r:id="rId8"/>
    <p:sldId id="285" r:id="rId9"/>
    <p:sldId id="302" r:id="rId10"/>
    <p:sldId id="299" r:id="rId11"/>
    <p:sldId id="300" r:id="rId12"/>
    <p:sldId id="301" r:id="rId13"/>
    <p:sldId id="258" r:id="rId14"/>
    <p:sldId id="260" r:id="rId1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0033"/>
    <a:srgbClr val="FF6600"/>
    <a:srgbClr val="E78E35"/>
    <a:srgbClr val="DEA900"/>
    <a:srgbClr val="CC0000"/>
    <a:srgbClr val="360036"/>
    <a:srgbClr val="640064"/>
    <a:srgbClr val="660066"/>
    <a:srgbClr val="420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D0666A-6B61-47A7-9C39-6F4FB068F8D4}" v="1" dt="2021-05-02T06:38:52.3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4499" autoAdjust="0"/>
  </p:normalViewPr>
  <p:slideViewPr>
    <p:cSldViewPr>
      <p:cViewPr varScale="1">
        <p:scale>
          <a:sx n="64" d="100"/>
          <a:sy n="64" d="100"/>
        </p:scale>
        <p:origin x="1939" y="5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1" d="100"/>
          <a:sy n="51" d="100"/>
        </p:scale>
        <p:origin x="2624"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ng Zi Ren" userId="0b0bfd68606c63b2" providerId="LiveId" clId="{09D0666A-6B61-47A7-9C39-6F4FB068F8D4}"/>
    <pc:docChg chg="custSel modSld">
      <pc:chgData name="Yong Zi Ren" userId="0b0bfd68606c63b2" providerId="LiveId" clId="{09D0666A-6B61-47A7-9C39-6F4FB068F8D4}" dt="2021-05-02T06:54:28.355" v="137" actId="20577"/>
      <pc:docMkLst>
        <pc:docMk/>
      </pc:docMkLst>
      <pc:sldChg chg="modSp mod">
        <pc:chgData name="Yong Zi Ren" userId="0b0bfd68606c63b2" providerId="LiveId" clId="{09D0666A-6B61-47A7-9C39-6F4FB068F8D4}" dt="2021-05-02T06:37:42.315" v="97" actId="20577"/>
        <pc:sldMkLst>
          <pc:docMk/>
          <pc:sldMk cId="3224233289" sldId="299"/>
        </pc:sldMkLst>
        <pc:graphicFrameChg chg="modGraphic">
          <ac:chgData name="Yong Zi Ren" userId="0b0bfd68606c63b2" providerId="LiveId" clId="{09D0666A-6B61-47A7-9C39-6F4FB068F8D4}" dt="2021-05-02T06:37:42.315" v="97" actId="20577"/>
          <ac:graphicFrameMkLst>
            <pc:docMk/>
            <pc:sldMk cId="3224233289" sldId="299"/>
            <ac:graphicFrameMk id="4" creationId="{00000000-0000-0000-0000-000000000000}"/>
          </ac:graphicFrameMkLst>
        </pc:graphicFrameChg>
      </pc:sldChg>
      <pc:sldChg chg="modSp mod">
        <pc:chgData name="Yong Zi Ren" userId="0b0bfd68606c63b2" providerId="LiveId" clId="{09D0666A-6B61-47A7-9C39-6F4FB068F8D4}" dt="2021-05-02T06:54:28.355" v="137" actId="20577"/>
        <pc:sldMkLst>
          <pc:docMk/>
          <pc:sldMk cId="4270160399" sldId="300"/>
        </pc:sldMkLst>
        <pc:graphicFrameChg chg="mod modGraphic">
          <ac:chgData name="Yong Zi Ren" userId="0b0bfd68606c63b2" providerId="LiveId" clId="{09D0666A-6B61-47A7-9C39-6F4FB068F8D4}" dt="2021-05-02T06:54:28.355" v="137" actId="20577"/>
          <ac:graphicFrameMkLst>
            <pc:docMk/>
            <pc:sldMk cId="4270160399" sldId="300"/>
            <ac:graphicFrameMk id="4" creationId="{00000000-0000-0000-0000-000000000000}"/>
          </ac:graphicFrameMkLst>
        </pc:graphicFrameChg>
      </pc:sldChg>
      <pc:sldChg chg="modSp mod">
        <pc:chgData name="Yong Zi Ren" userId="0b0bfd68606c63b2" providerId="LiveId" clId="{09D0666A-6B61-47A7-9C39-6F4FB068F8D4}" dt="2021-05-02T06:35:20.904" v="48" actId="313"/>
        <pc:sldMkLst>
          <pc:docMk/>
          <pc:sldMk cId="2093498514" sldId="302"/>
        </pc:sldMkLst>
        <pc:graphicFrameChg chg="modGraphic">
          <ac:chgData name="Yong Zi Ren" userId="0b0bfd68606c63b2" providerId="LiveId" clId="{09D0666A-6B61-47A7-9C39-6F4FB068F8D4}" dt="2021-05-02T06:35:20.904" v="48" actId="313"/>
          <ac:graphicFrameMkLst>
            <pc:docMk/>
            <pc:sldMk cId="2093498514" sldId="302"/>
            <ac:graphicFrameMk id="4" creationId="{00000000-0000-0000-0000-000000000000}"/>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10E3E-C64B-41A4-A508-8CE0ED81C3D3}" type="datetimeFigureOut">
              <a:rPr lang="en-US" smtClean="0"/>
              <a:pPr/>
              <a:t>5/2/2021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week, you will learn a very important concept found in many programming languages, namely, Strings. You will learn how to retrieve the individual characters of the string, and, thereafter learn how to process the string. For example, you can count how many characters there are in the string, you can split a string, you can also combine several strings together.</a:t>
            </a:r>
          </a:p>
        </p:txBody>
      </p:sp>
      <p:sp>
        <p:nvSpPr>
          <p:cNvPr id="4" name="Slide Number Placeholder 3"/>
          <p:cNvSpPr>
            <a:spLocks noGrp="1"/>
          </p:cNvSpPr>
          <p:nvPr>
            <p:ph type="sldNum" sz="quarter" idx="5"/>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3443927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String is made up of a sequence of characters like the alphabets, the digits, and even punctuation marks. The name Ngee Ann is an example of a string. It consists of the letters N, G, E, E, A, N, N. To create a string in Python, enclose those letters in a pair of quotation marks and assign them to a meaningful variable, for example, the variable called, name. Every letter in the string has a position value, starting from zero. Each letter in the string can then be identified through these position values together with the bracket operator. These values are called subscripts or indexes. For example, name at index 1, is the letter G, and name at index 5, would be the letter, A,. The variable name has 8 letters, including the blank space. Since the subscript starts from zero, it ends at 7, instead of 8. This concept is very important and you must remember It,. So, the length of the string name is 8 and its subscripts are from zero to 7.</a:t>
            </a:r>
          </a:p>
          <a:p>
            <a:endParaRPr lang="en-US" dirty="0"/>
          </a:p>
          <a:p>
            <a:r>
              <a:rPr lang="en-US" dirty="0"/>
              <a:t>Usually, you will read a string from left to right. In Python, you can also retrieve characters from the end of the string, that is from right to left, using the negative index values. Take a moment to study and analyze the two examples shown in the slide.</a:t>
            </a:r>
          </a:p>
          <a:p>
            <a:endParaRPr lang="en-US" dirty="0"/>
          </a:p>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3</a:t>
            </a:fld>
            <a:endParaRPr lang="en-US"/>
          </a:p>
        </p:txBody>
      </p:sp>
    </p:spTree>
    <p:extLst>
      <p:ext uri="{BB962C8B-B14F-4D97-AF65-F5344CB8AC3E}">
        <p14:creationId xmlns:p14="http://schemas.microsoft.com/office/powerpoint/2010/main" val="1103484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saw earlier that a string contains multiple characters. A subset of the string, which contains a small segment of the original string, is called a, slice. You have learned that you can retrieve individual letters using indexes. You can also extract multiple letters of a string as a group using the bracket operator. You specify the starting position, and the ending position within the bracket operator, and separate the two values with the colon punctuation mark. For example, N, colon, M,. Do note that the actual values will be from, N, to, M minus 1. Take a look at the first example. </a:t>
            </a:r>
          </a:p>
          <a:p>
            <a:endParaRPr lang="en-US" dirty="0"/>
          </a:p>
          <a:p>
            <a:r>
              <a:rPr lang="en-US" dirty="0"/>
              <a:t>The variable name, from index value zero to index value 4, gives you the string N, G, E, E,. The actual index values used are zero, one, two, and three. It does not include the value, 4.</a:t>
            </a:r>
          </a:p>
          <a:p>
            <a:endParaRPr lang="en-US" dirty="0"/>
          </a:p>
          <a:p>
            <a:r>
              <a:rPr lang="en-US" dirty="0"/>
              <a:t>It is also possible to omit either the first or second index values when you want to slice a string. Both behave differently, so make sure you understand the differences before proceeding.</a:t>
            </a:r>
          </a:p>
        </p:txBody>
      </p:sp>
      <p:sp>
        <p:nvSpPr>
          <p:cNvPr id="4" name="Slide Number Placeholder 3"/>
          <p:cNvSpPr>
            <a:spLocks noGrp="1"/>
          </p:cNvSpPr>
          <p:nvPr>
            <p:ph type="sldNum" sz="quarter" idx="5"/>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2464937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know you can perform mathematical operations such as addition, subtraction, multiplication, and division, with numbers. You can also perform certain operations with String. For example, you can use the plus operator to add two strings together. You don’t actually add strings, you combine them one after another, so that you get a longer string. This operation is known as, string concatenation. So, you concatenate two strings to get a longer string.</a:t>
            </a:r>
          </a:p>
          <a:p>
            <a:endParaRPr lang="en-US" dirty="0"/>
          </a:p>
          <a:p>
            <a:r>
              <a:rPr lang="en-US" dirty="0"/>
              <a:t>Use the asterisk operation to repeat a string several times, concatenating all of them. So, the variable A, multiplied 2 times, gives you Hello, Hello, joined as one String. Variable A, multiplied 3 times would give you Hello 3 times.</a:t>
            </a:r>
          </a:p>
          <a:p>
            <a:endParaRPr lang="en-US" dirty="0"/>
          </a:p>
          <a:p>
            <a:r>
              <a:rPr lang="en-US" dirty="0"/>
              <a:t>The membership operator, in, tells you if a particular character is present in the String or not. The in, operator gives you either a, true or false answer.</a:t>
            </a:r>
          </a:p>
          <a:p>
            <a:endParaRPr lang="en-US" dirty="0"/>
          </a:p>
          <a:p>
            <a:r>
              <a:rPr lang="en-US" dirty="0"/>
              <a:t>The opposite of in, is not in. Refer to the last example in the slide. Since the letter M does not appear in Hello, the condition, M not in A, is therefore true. As another example, H, not in A, will be false because there is a letter H in the String Hello. It may be confusing initially, so take your time to study the examples carefully.</a:t>
            </a:r>
          </a:p>
        </p:txBody>
      </p:sp>
      <p:sp>
        <p:nvSpPr>
          <p:cNvPr id="4" name="Slide Number Placeholder 3"/>
          <p:cNvSpPr>
            <a:spLocks noGrp="1"/>
          </p:cNvSpPr>
          <p:nvPr>
            <p:ph type="sldNum" sz="quarter" idx="5"/>
          </p:nvPr>
        </p:nvSpPr>
        <p:spPr/>
        <p:txBody>
          <a:bodyPr/>
          <a:lstStyle/>
          <a:p>
            <a:fld id="{26B286DB-C50B-484C-A5B6-2AE944CA4CB5}" type="slidenum">
              <a:rPr lang="en-US" smtClean="0"/>
              <a:pPr/>
              <a:t>5</a:t>
            </a:fld>
            <a:endParaRPr lang="en-US"/>
          </a:p>
        </p:txBody>
      </p:sp>
    </p:spTree>
    <p:extLst>
      <p:ext uri="{BB962C8B-B14F-4D97-AF65-F5344CB8AC3E}">
        <p14:creationId xmlns:p14="http://schemas.microsoft.com/office/powerpoint/2010/main" val="697985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about built-in String functions. In general, a function contains a set of program code that performs a specific task. A function can contain one line of code, or many lines of code. You can write your own function to perform some action, or use the functions already provided by Python. Those functions available in Python are called built-in functions. There is nothing more for you to do other than to use it in your code.</a:t>
            </a:r>
          </a:p>
          <a:p>
            <a:endParaRPr lang="en-US" dirty="0"/>
          </a:p>
          <a:p>
            <a:r>
              <a:rPr lang="en-US" dirty="0"/>
              <a:t>Let us look at the first built-in function, L, E, N,. It calculates the length of a string, or the number of characters in the string, including blank spaces, if they are present. Recall that the subscript indexes will start from zero, until the value of length less one.</a:t>
            </a:r>
          </a:p>
        </p:txBody>
      </p:sp>
      <p:sp>
        <p:nvSpPr>
          <p:cNvPr id="4" name="Slide Number Placeholder 3"/>
          <p:cNvSpPr>
            <a:spLocks noGrp="1"/>
          </p:cNvSpPr>
          <p:nvPr>
            <p:ph type="sldNum" sz="quarter" idx="5"/>
          </p:nvPr>
        </p:nvSpPr>
        <p:spPr/>
        <p:txBody>
          <a:bodyPr/>
          <a:lstStyle/>
          <a:p>
            <a:fld id="{26B286DB-C50B-484C-A5B6-2AE944CA4CB5}" type="slidenum">
              <a:rPr lang="en-US" smtClean="0"/>
              <a:pPr/>
              <a:t>6</a:t>
            </a:fld>
            <a:endParaRPr lang="en-US"/>
          </a:p>
        </p:txBody>
      </p:sp>
    </p:spTree>
    <p:extLst>
      <p:ext uri="{BB962C8B-B14F-4D97-AF65-F5344CB8AC3E}">
        <p14:creationId xmlns:p14="http://schemas.microsoft.com/office/powerpoint/2010/main" val="3151468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built-in String functions are self explanatory, but let us examine deeper the last example, the find function. The String variable, A, contains Hello Python, and the blank space in between. A, dot, find, on, will check if the target string, O, N, occurs in String A,. Since the String Hello Python contains the letters, O and N, the find command returns the start index as the answer. The second example looks the same as the first find example, except that, O and N, are in upper case. Since Hello Python does not contain, O and N, in upper case, the find command returns -1 instead.</a:t>
            </a:r>
          </a:p>
          <a:p>
            <a:endParaRPr lang="en-US" dirty="0"/>
          </a:p>
          <a:p>
            <a:r>
              <a:rPr lang="en-US" dirty="0"/>
              <a:t>The second way to use the find command is to check if the target string occurs, in a sub-string of the original string. You will need to provide 3 values, namely, the target string, such as, O, and N,. The next 2 values are the start and end indexes of the substring. For example, A, dot, find, L, L, zero, four, gives you the index value 2.</a:t>
            </a:r>
          </a:p>
        </p:txBody>
      </p:sp>
      <p:sp>
        <p:nvSpPr>
          <p:cNvPr id="4" name="Slide Number Placeholder 3"/>
          <p:cNvSpPr>
            <a:spLocks noGrp="1"/>
          </p:cNvSpPr>
          <p:nvPr>
            <p:ph type="sldNum" sz="quarter" idx="5"/>
          </p:nvPr>
        </p:nvSpPr>
        <p:spPr/>
        <p:txBody>
          <a:bodyPr/>
          <a:lstStyle/>
          <a:p>
            <a:fld id="{26B286DB-C50B-484C-A5B6-2AE944CA4CB5}" type="slidenum">
              <a:rPr lang="en-US" smtClean="0"/>
              <a:pPr/>
              <a:t>7</a:t>
            </a:fld>
            <a:endParaRPr lang="en-US"/>
          </a:p>
        </p:txBody>
      </p:sp>
    </p:spTree>
    <p:extLst>
      <p:ext uri="{BB962C8B-B14F-4D97-AF65-F5344CB8AC3E}">
        <p14:creationId xmlns:p14="http://schemas.microsoft.com/office/powerpoint/2010/main" val="1038295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through the following examples of more built-in Python String functions. If there is any example that you are not sure of, please let your tutor know.</a:t>
            </a:r>
          </a:p>
        </p:txBody>
      </p:sp>
      <p:sp>
        <p:nvSpPr>
          <p:cNvPr id="4" name="Slide Number Placeholder 3"/>
          <p:cNvSpPr>
            <a:spLocks noGrp="1"/>
          </p:cNvSpPr>
          <p:nvPr>
            <p:ph type="sldNum" sz="quarter" idx="5"/>
          </p:nvPr>
        </p:nvSpPr>
        <p:spPr/>
        <p:txBody>
          <a:bodyPr/>
          <a:lstStyle/>
          <a:p>
            <a:fld id="{26B286DB-C50B-484C-A5B6-2AE944CA4CB5}" type="slidenum">
              <a:rPr lang="en-US" smtClean="0"/>
              <a:pPr/>
              <a:t>8</a:t>
            </a:fld>
            <a:endParaRPr lang="en-US"/>
          </a:p>
        </p:txBody>
      </p:sp>
    </p:spTree>
    <p:extLst>
      <p:ext uri="{BB962C8B-B14F-4D97-AF65-F5344CB8AC3E}">
        <p14:creationId xmlns:p14="http://schemas.microsoft.com/office/powerpoint/2010/main" val="82786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4 sets of activities in the next 4 slides to let you practice and assess your understanding of what we have covered so far. Type in your answers and compare them with your tutor’s answers.</a:t>
            </a:r>
          </a:p>
        </p:txBody>
      </p:sp>
      <p:sp>
        <p:nvSpPr>
          <p:cNvPr id="4" name="Slide Number Placeholder 3"/>
          <p:cNvSpPr>
            <a:spLocks noGrp="1"/>
          </p:cNvSpPr>
          <p:nvPr>
            <p:ph type="sldNum" sz="quarter" idx="5"/>
          </p:nvPr>
        </p:nvSpPr>
        <p:spPr/>
        <p:txBody>
          <a:bodyPr/>
          <a:lstStyle/>
          <a:p>
            <a:fld id="{26B286DB-C50B-484C-A5B6-2AE944CA4CB5}" type="slidenum">
              <a:rPr lang="en-US" smtClean="0"/>
              <a:pPr/>
              <a:t>9</a:t>
            </a:fld>
            <a:endParaRPr lang="en-US"/>
          </a:p>
        </p:txBody>
      </p:sp>
    </p:spTree>
    <p:extLst>
      <p:ext uri="{BB962C8B-B14F-4D97-AF65-F5344CB8AC3E}">
        <p14:creationId xmlns:p14="http://schemas.microsoft.com/office/powerpoint/2010/main" val="3332896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6001643"/>
          </a:xfrm>
          <a:prstGeom prst="rect">
            <a:avLst/>
          </a:prstGeom>
          <a:solidFill>
            <a:schemeClr val="bg1">
              <a:lumMod val="85000"/>
            </a:schemeClr>
          </a:solidFill>
        </p:spPr>
        <p:txBody>
          <a:bodyPr wrap="square" rtlCol="0">
            <a:spAutoFit/>
          </a:bodyPr>
          <a:lstStyle/>
          <a:p>
            <a:pPr algn="ctr"/>
            <a:endParaRPr lang="en-US" sz="3600" b="1" dirty="0">
              <a:solidFill>
                <a:schemeClr val="tx1"/>
              </a:solidFill>
            </a:endParaRPr>
          </a:p>
          <a:p>
            <a:pPr algn="ctr"/>
            <a:r>
              <a:rPr lang="en-US" sz="3600" b="1" dirty="0">
                <a:solidFill>
                  <a:schemeClr val="tx1"/>
                </a:solidFill>
              </a:rPr>
              <a:t>PRG1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200" b="1" dirty="0">
                <a:solidFill>
                  <a:schemeClr val="tx1"/>
                </a:solidFill>
              </a:rPr>
              <a:t>3</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a:t>&lt;&lt;Title&gt;&gt;</a:t>
            </a:r>
            <a:endParaRPr lang="en-US" dirty="0"/>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 name="Rectangle 14"/>
          <p:cNvSpPr>
            <a:spLocks noChangeArrowheads="1"/>
          </p:cNvSpPr>
          <p:nvPr userDrawn="1"/>
        </p:nvSpPr>
        <p:spPr bwMode="auto">
          <a:xfrm>
            <a:off x="2895600" y="3620699"/>
            <a:ext cx="48006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000" b="1" dirty="0">
                <a:latin typeface="Arial Narrow" pitchFamily="34" charset="0"/>
              </a:rPr>
              <a:t>Programming I (PRG1)</a:t>
            </a:r>
          </a:p>
          <a:p>
            <a:pPr algn="ctr">
              <a:lnSpc>
                <a:spcPct val="90000"/>
              </a:lnSpc>
              <a:spcBef>
                <a:spcPct val="20000"/>
              </a:spcBef>
              <a:buClr>
                <a:schemeClr val="tx2"/>
              </a:buClr>
              <a:buSzPct val="140000"/>
              <a:buFont typeface="Wingdings" pitchFamily="2" charset="2"/>
              <a:buNone/>
              <a:defRPr/>
            </a:pPr>
            <a:r>
              <a:rPr kumimoji="1" lang="en-GB" sz="18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dirty="0">
                <a:latin typeface="Arial Narrow" pitchFamily="34" charset="0"/>
              </a:rPr>
              <a:t>Diploma in Data Science</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baseline="0" dirty="0">
                <a:latin typeface="Arial Narrow" pitchFamily="34" charset="0"/>
              </a:rPr>
              <a:t>Diploma in Cybersecurity &amp; Digital Forensics</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baseline="0" dirty="0">
                <a:latin typeface="Arial Narrow" pitchFamily="34" charset="0"/>
              </a:rPr>
              <a:t>Diploma in Immersive Media</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baseline="0" dirty="0">
                <a:latin typeface="Arial Narrow" pitchFamily="34" charset="0"/>
              </a:rPr>
              <a:t>Common ICT Programme </a:t>
            </a:r>
            <a:endParaRPr kumimoji="1" lang="en-GB" sz="1800" dirty="0">
              <a:latin typeface="Arial Narrow" pitchFamily="34" charset="0"/>
            </a:endParaRPr>
          </a:p>
          <a:p>
            <a:pPr algn="ctr">
              <a:lnSpc>
                <a:spcPct val="90000"/>
              </a:lnSpc>
              <a:spcBef>
                <a:spcPct val="20000"/>
              </a:spcBef>
              <a:buClr>
                <a:schemeClr val="tx2"/>
              </a:buClr>
              <a:buSzPct val="140000"/>
              <a:buFont typeface="Wingdings" pitchFamily="2" charset="2"/>
              <a:buNone/>
              <a:defRPr/>
            </a:pPr>
            <a:r>
              <a:rPr kumimoji="1" lang="en-GB" sz="1800" dirty="0">
                <a:latin typeface="Arial Narrow" pitchFamily="34" charset="0"/>
              </a:rPr>
              <a:t>Year 1 (2020/21), Semester 1</a:t>
            </a:r>
            <a:endParaRPr kumimoji="1" lang="en-GB" sz="4400" dirty="0">
              <a:effectLst>
                <a:outerShdw blurRad="38100" dist="38100" dir="2700000" algn="tl">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lvl1pPr>
              <a:defRPr>
                <a:solidFill>
                  <a:srgbClr val="660033"/>
                </a:solidFill>
              </a:defRPr>
            </a:lvl1pPr>
            <a:lvl2pPr>
              <a:defRPr>
                <a:solidFill>
                  <a:schemeClr val="tx1"/>
                </a:solidFill>
              </a:defRPr>
            </a:lvl2pPr>
            <a:lvl3pPr>
              <a:defRPr>
                <a:solidFill>
                  <a:srgbClr val="660033"/>
                </a:solidFill>
              </a:defRPr>
            </a:lvl3pPr>
            <a:lvl4pPr>
              <a:defRPr>
                <a:solidFill>
                  <a:srgbClr val="660033"/>
                </a:solidFill>
              </a:defRPr>
            </a:lvl4pPr>
            <a:lvl5pPr>
              <a:defRPr>
                <a:solidFill>
                  <a:srgbClr val="6600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3"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 name="Rectangle 16"/>
          <p:cNvSpPr>
            <a:spLocks noChangeArrowheads="1"/>
          </p:cNvSpPr>
          <p:nvPr userDrawn="1"/>
        </p:nvSpPr>
        <p:spPr bwMode="auto">
          <a:xfrm>
            <a:off x="1371600"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IT/DS/CSF/IM/CICTP</a:t>
            </a:r>
            <a:br>
              <a:rPr lang="en-US" altLang="en-US" sz="1200" dirty="0">
                <a:latin typeface="Arial Narrow" pitchFamily="34" charset="0"/>
              </a:rPr>
            </a:br>
            <a:r>
              <a:rPr lang="en-US" altLang="en-US" sz="1200" dirty="0">
                <a:latin typeface="Arial Narrow" pitchFamily="34" charset="0"/>
              </a:rPr>
              <a:t>PRG1 AY21/22, Sem 1</a:t>
            </a:r>
          </a:p>
        </p:txBody>
      </p:sp>
      <p:pic>
        <p:nvPicPr>
          <p:cNvPr id="13" name="Picture 22" descr="School of IC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457700"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 24/04/2021</a:t>
            </a:r>
          </a:p>
        </p:txBody>
      </p:sp>
      <p:sp>
        <p:nvSpPr>
          <p:cNvPr id="15" name="Rectangle 15"/>
          <p:cNvSpPr txBox="1">
            <a:spLocks noChangeArrowheads="1"/>
          </p:cNvSpPr>
          <p:nvPr userDrawn="1"/>
        </p:nvSpPr>
        <p:spPr bwMode="auto">
          <a:xfrm>
            <a:off x="7086600" y="6275387"/>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t>  Lecture</a:t>
            </a:r>
            <a:r>
              <a:rPr lang="en-US" baseline="0" dirty="0"/>
              <a:t> 3</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03DADED2-2C85-4B7C-8573-D8B41DBF76B1}"/>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GB"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457200" indent="-457200" algn="l" rtl="0" eaLnBrk="0" fontAlgn="base" hangingPunct="0">
        <a:spcBef>
          <a:spcPct val="20000"/>
        </a:spcBef>
        <a:spcAft>
          <a:spcPct val="0"/>
        </a:spcAft>
        <a:buSzPct val="70000"/>
        <a:buFont typeface="Wingdings" panose="05000000000000000000" pitchFamily="2" charset="2"/>
        <a:buChar char="q"/>
        <a:defRPr sz="2800" b="1">
          <a:solidFill>
            <a:srgbClr val="640064"/>
          </a:solidFill>
          <a:latin typeface="Arial Narrow" panose="020B0606020202030204" pitchFamily="34" charset="0"/>
          <a:ea typeface="+mn-ea"/>
          <a:cs typeface="+mn-cs"/>
        </a:defRPr>
      </a:lvl1pPr>
      <a:lvl2pPr marL="800100" indent="-342900" algn="l" rtl="0" eaLnBrk="0" fontAlgn="base" hangingPunct="0">
        <a:spcBef>
          <a:spcPct val="20000"/>
        </a:spcBef>
        <a:spcAft>
          <a:spcPct val="0"/>
        </a:spcAft>
        <a:buFont typeface="Wingdings" panose="05000000000000000000" pitchFamily="2" charset="2"/>
        <a:buChar char="ü"/>
        <a:defRPr sz="2400">
          <a:solidFill>
            <a:schemeClr val="tx1"/>
          </a:solidFill>
          <a:latin typeface="Arial Narrow" panose="020B0606020202030204" pitchFamily="34" charset="0"/>
          <a:cs typeface="+mn-cs"/>
        </a:defRPr>
      </a:lvl2pPr>
      <a:lvl3pPr marL="1143000" indent="-228600" algn="l" rtl="0" eaLnBrk="0" fontAlgn="base" hangingPunct="0">
        <a:spcBef>
          <a:spcPct val="20000"/>
        </a:spcBef>
        <a:spcAft>
          <a:spcPct val="0"/>
        </a:spcAft>
        <a:buChar char="•"/>
        <a:defRPr sz="2000">
          <a:solidFill>
            <a:srgbClr val="0000FF"/>
          </a:solidFill>
          <a:latin typeface="Arial Narrow" panose="020B0606020202030204" pitchFamily="34" charset="0"/>
          <a:cs typeface="+mn-cs"/>
        </a:defRPr>
      </a:lvl3pPr>
      <a:lvl4pPr marL="16002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4pPr>
      <a:lvl5pPr marL="20574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4.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a:xfrm>
            <a:off x="1905000" y="2018046"/>
            <a:ext cx="6629400" cy="701731"/>
          </a:xfrm>
        </p:spPr>
        <p:txBody>
          <a:bodyPr/>
          <a:lstStyle/>
          <a:p>
            <a:r>
              <a:rPr lang="en-GB" dirty="0"/>
              <a:t>String Manipulation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2</a:t>
            </a:r>
          </a:p>
        </p:txBody>
      </p:sp>
      <p:sp>
        <p:nvSpPr>
          <p:cNvPr id="3" name="Content Placeholder 2"/>
          <p:cNvSpPr>
            <a:spLocks noGrp="1"/>
          </p:cNvSpPr>
          <p:nvPr>
            <p:ph idx="1"/>
          </p:nvPr>
        </p:nvSpPr>
        <p:spPr>
          <a:xfrm>
            <a:off x="76200" y="838200"/>
            <a:ext cx="8991600" cy="563562"/>
          </a:xfrm>
        </p:spPr>
        <p:txBody>
          <a:bodyPr/>
          <a:lstStyle/>
          <a:p>
            <a:r>
              <a:rPr lang="en-US" sz="2400" dirty="0"/>
              <a:t>Assume that string </a:t>
            </a:r>
            <a:r>
              <a:rPr lang="en-US" sz="2400" dirty="0">
                <a:solidFill>
                  <a:srgbClr val="C00000"/>
                </a:solidFill>
                <a:latin typeface="Calibri" panose="020F0502020204030204" pitchFamily="34" charset="0"/>
                <a:cs typeface="Calibri" panose="020F0502020204030204" pitchFamily="34" charset="0"/>
              </a:rPr>
              <a:t>s1 = 'Programming 1' </a:t>
            </a:r>
            <a:r>
              <a:rPr lang="en-US" sz="2400" dirty="0"/>
              <a:t>&amp; </a:t>
            </a:r>
            <a:r>
              <a:rPr lang="en-US" sz="2400" dirty="0">
                <a:solidFill>
                  <a:srgbClr val="C00000"/>
                </a:solidFill>
                <a:latin typeface="Calibri" panose="020F0502020204030204" pitchFamily="34" charset="0"/>
                <a:cs typeface="Calibri" panose="020F0502020204030204" pitchFamily="34" charset="0"/>
              </a:rPr>
              <a:t>s2 = 'PRG1'</a:t>
            </a:r>
            <a:r>
              <a:rPr lang="en-US" sz="2400" dirty="0"/>
              <a:t>, perform the following:</a:t>
            </a:r>
          </a:p>
        </p:txBody>
      </p:sp>
      <p:graphicFrame>
        <p:nvGraphicFramePr>
          <p:cNvPr id="4" name="Table 3"/>
          <p:cNvGraphicFramePr>
            <a:graphicFrameLocks noGrp="1"/>
          </p:cNvGraphicFramePr>
          <p:nvPr>
            <p:extLst>
              <p:ext uri="{D42A27DB-BD31-4B8C-83A1-F6EECF244321}">
                <p14:modId xmlns:p14="http://schemas.microsoft.com/office/powerpoint/2010/main" val="179727187"/>
              </p:ext>
            </p:extLst>
          </p:nvPr>
        </p:nvGraphicFramePr>
        <p:xfrm>
          <a:off x="152400" y="1676400"/>
          <a:ext cx="8610599" cy="3382355"/>
        </p:xfrm>
        <a:graphic>
          <a:graphicData uri="http://schemas.openxmlformats.org/drawingml/2006/table">
            <a:tbl>
              <a:tblPr firstRow="1" firstCol="1" bandRow="1"/>
              <a:tblGrid>
                <a:gridCol w="34290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gridCol w="2590799">
                  <a:extLst>
                    <a:ext uri="{9D8B030D-6E8A-4147-A177-3AD203B41FA5}">
                      <a16:colId xmlns:a16="http://schemas.microsoft.com/office/drawing/2014/main" val="2636258553"/>
                    </a:ext>
                  </a:extLst>
                </a:gridCol>
              </a:tblGrid>
              <a:tr h="558636">
                <a:tc>
                  <a:txBody>
                    <a:bodyPr/>
                    <a:lstStyle/>
                    <a:p>
                      <a:pPr marL="0" marR="0" algn="ctr">
                        <a:lnSpc>
                          <a:spcPct val="100000"/>
                        </a:lnSpc>
                        <a:spcBef>
                          <a:spcPts val="300"/>
                        </a:spcBef>
                        <a:spcAft>
                          <a:spcPts val="300"/>
                        </a:spcAft>
                      </a:pPr>
                      <a:endParaRPr lang="en-SG" sz="2400" b="1" dirty="0">
                        <a:effectLst/>
                        <a:latin typeface="Arial Narrow" panose="020B0606020202030204" pitchFamily="34" charset="0"/>
                        <a:ea typeface="SimSun"/>
                      </a:endParaRPr>
                    </a:p>
                  </a:txBody>
                  <a:tcPr marL="68580" marR="68580" marT="0" marB="0" anchor="ctr">
                    <a:solidFill>
                      <a:srgbClr val="CCECFF"/>
                    </a:solidFill>
                  </a:tcPr>
                </a:tc>
                <a:tc>
                  <a:txBody>
                    <a:bodyPr/>
                    <a:lstStyle/>
                    <a:p>
                      <a:pPr marL="0" marR="0" algn="ctr">
                        <a:lnSpc>
                          <a:spcPct val="100000"/>
                        </a:lnSpc>
                        <a:spcBef>
                          <a:spcPts val="300"/>
                        </a:spcBef>
                        <a:spcAft>
                          <a:spcPts val="300"/>
                        </a:spcAft>
                      </a:pPr>
                      <a:r>
                        <a:rPr lang="en-SG" sz="2400" b="1" dirty="0">
                          <a:effectLst/>
                          <a:latin typeface="Arial Narrow" panose="020B0606020202030204" pitchFamily="34" charset="0"/>
                          <a:ea typeface="SimSun"/>
                        </a:rPr>
                        <a:t>Python</a:t>
                      </a:r>
                      <a:r>
                        <a:rPr lang="en-SG" sz="2400" b="1" baseline="0" dirty="0">
                          <a:effectLst/>
                          <a:latin typeface="Arial Narrow" panose="020B0606020202030204" pitchFamily="34" charset="0"/>
                          <a:ea typeface="SimSun"/>
                        </a:rPr>
                        <a:t> code</a:t>
                      </a:r>
                      <a:endParaRPr lang="en-SG" sz="2400" b="1" dirty="0">
                        <a:effectLst/>
                        <a:latin typeface="Arial Narrow" panose="020B0606020202030204" pitchFamily="34" charset="0"/>
                        <a:ea typeface="SimSun"/>
                      </a:endParaRPr>
                    </a:p>
                  </a:txBody>
                  <a:tcPr marL="68580" marR="68580" marT="0" marB="0" anchor="ctr">
                    <a:solidFill>
                      <a:srgbClr val="CCECFF"/>
                    </a:solidFill>
                  </a:tcPr>
                </a:tc>
                <a:tc>
                  <a:txBody>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SG" sz="2400" b="1" dirty="0">
                          <a:effectLst/>
                          <a:latin typeface="Arial Narrow" panose="020B0606020202030204" pitchFamily="34" charset="0"/>
                        </a:rPr>
                        <a:t>Output</a:t>
                      </a:r>
                      <a:endParaRPr lang="en-SG" sz="2400" b="1" dirty="0">
                        <a:effectLst/>
                        <a:latin typeface="Arial Narrow" panose="020B0606020202030204" pitchFamily="34" charset="0"/>
                        <a:ea typeface="SimSun"/>
                      </a:endParaRPr>
                    </a:p>
                  </a:txBody>
                  <a:tcPr marL="68580" marR="68580" marT="0" marB="0" anchor="ctr">
                    <a:solidFill>
                      <a:srgbClr val="CCECFF"/>
                    </a:solidFill>
                  </a:tcPr>
                </a:tc>
                <a:extLst>
                  <a:ext uri="{0D108BD9-81ED-4DB2-BD59-A6C34878D82A}">
                    <a16:rowId xmlns:a16="http://schemas.microsoft.com/office/drawing/2014/main" val="10000"/>
                  </a:ext>
                </a:extLst>
              </a:tr>
              <a:tr h="558832">
                <a:tc>
                  <a:txBody>
                    <a:bodyPr/>
                    <a:lstStyle/>
                    <a:p>
                      <a:r>
                        <a:rPr lang="en-US" sz="1800" dirty="0">
                          <a:latin typeface="Calibri" panose="020F0502020204030204" pitchFamily="34" charset="0"/>
                          <a:cs typeface="Calibri" panose="020F0502020204030204" pitchFamily="34" charset="0"/>
                        </a:rPr>
                        <a:t>Determine</a:t>
                      </a:r>
                      <a:r>
                        <a:rPr lang="en-US" sz="1800" baseline="0" dirty="0">
                          <a:latin typeface="Calibri" panose="020F0502020204030204" pitchFamily="34" charset="0"/>
                          <a:cs typeface="Calibri" panose="020F0502020204030204" pitchFamily="34" charset="0"/>
                        </a:rPr>
                        <a:t> the length of string s1</a:t>
                      </a:r>
                      <a:endParaRPr lang="en-US" sz="1800" dirty="0">
                        <a:latin typeface="Calibri" panose="020F0502020204030204" pitchFamily="34" charset="0"/>
                        <a:cs typeface="Calibri" panose="020F0502020204030204" pitchFamily="34" charset="0"/>
                      </a:endParaRPr>
                    </a:p>
                  </a:txBody>
                  <a:tcPr marL="68580" marR="68580" marT="0" marB="0" anchor="ctr">
                    <a:solidFill>
                      <a:schemeClr val="bg1"/>
                    </a:solidFill>
                  </a:tcPr>
                </a:tc>
                <a:tc>
                  <a:txBody>
                    <a:bodyPr/>
                    <a:lstStyle/>
                    <a:p>
                      <a:pPr algn="l"/>
                      <a:r>
                        <a:rPr lang="en-SG" sz="1800" dirty="0">
                          <a:solidFill>
                            <a:srgbClr val="0000FF"/>
                          </a:solidFill>
                          <a:effectLst/>
                          <a:latin typeface="Calibri" panose="020F0502020204030204" pitchFamily="34" charset="0"/>
                          <a:ea typeface="SimSun"/>
                          <a:cs typeface="Calibri" panose="020F0502020204030204" pitchFamily="34" charset="0"/>
                        </a:rPr>
                        <a:t>&gt;&gt;&gt; </a:t>
                      </a:r>
                      <a:r>
                        <a:rPr lang="en-US" sz="1800" dirty="0" err="1">
                          <a:solidFill>
                            <a:srgbClr val="0000FF"/>
                          </a:solidFill>
                          <a:latin typeface="Calibri" panose="020F0502020204030204" pitchFamily="34" charset="0"/>
                          <a:cs typeface="Calibri" panose="020F0502020204030204" pitchFamily="34" charset="0"/>
                        </a:rPr>
                        <a:t>len</a:t>
                      </a:r>
                      <a:r>
                        <a:rPr lang="en-US" sz="1800" dirty="0">
                          <a:solidFill>
                            <a:srgbClr val="0000FF"/>
                          </a:solidFill>
                          <a:latin typeface="Calibri" panose="020F0502020204030204" pitchFamily="34" charset="0"/>
                          <a:cs typeface="Calibri" panose="020F0502020204030204" pitchFamily="34" charset="0"/>
                        </a:rPr>
                        <a:t>(s1)</a:t>
                      </a:r>
                    </a:p>
                  </a:txBody>
                  <a:tcPr marL="68580" marR="68580" marT="0" marB="0" anchor="ctr">
                    <a:solidFill>
                      <a:schemeClr val="bg1"/>
                    </a:solidFill>
                  </a:tcPr>
                </a:tc>
                <a:tc>
                  <a:txBody>
                    <a:bodyPr/>
                    <a:lstStyle/>
                    <a:p>
                      <a:pPr marL="0" marR="0" algn="ctr">
                        <a:lnSpc>
                          <a:spcPct val="100000"/>
                        </a:lnSpc>
                        <a:spcBef>
                          <a:spcPts val="300"/>
                        </a:spcBef>
                        <a:spcAft>
                          <a:spcPts val="300"/>
                        </a:spcAft>
                      </a:pPr>
                      <a:r>
                        <a:rPr lang="en-US" sz="1800" dirty="0">
                          <a:solidFill>
                            <a:srgbClr val="C00000"/>
                          </a:solidFill>
                          <a:effectLst/>
                          <a:latin typeface="Calibri" panose="020F0502020204030204" pitchFamily="34" charset="0"/>
                          <a:ea typeface="SimSun"/>
                          <a:cs typeface="Calibri" panose="020F0502020204030204" pitchFamily="34" charset="0"/>
                        </a:rPr>
                        <a:t>13</a:t>
                      </a: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1"/>
                  </a:ext>
                </a:extLst>
              </a:tr>
              <a:tr h="558832">
                <a:tc>
                  <a:txBody>
                    <a:bodyPr/>
                    <a:lstStyle/>
                    <a:p>
                      <a:pPr marL="0" marR="0" algn="l">
                        <a:lnSpc>
                          <a:spcPct val="100000"/>
                        </a:lnSpc>
                        <a:spcBef>
                          <a:spcPts val="300"/>
                        </a:spcBef>
                        <a:spcAft>
                          <a:spcPts val="300"/>
                        </a:spcAft>
                      </a:pPr>
                      <a:r>
                        <a:rPr lang="en-US" sz="1800" kern="1200" dirty="0">
                          <a:solidFill>
                            <a:schemeClr val="tx1"/>
                          </a:solidFill>
                          <a:effectLst/>
                          <a:latin typeface="Calibri" panose="020F0502020204030204" pitchFamily="34" charset="0"/>
                          <a:ea typeface="+mn-ea"/>
                          <a:cs typeface="Calibri" panose="020F0502020204030204" pitchFamily="34" charset="0"/>
                        </a:rPr>
                        <a:t>Check if s1 has even number of characters</a:t>
                      </a:r>
                      <a:endParaRPr lang="en-SG" sz="1800" dirty="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l">
                        <a:lnSpc>
                          <a:spcPct val="100000"/>
                        </a:lnSpc>
                        <a:spcBef>
                          <a:spcPts val="300"/>
                        </a:spcBef>
                        <a:spcAft>
                          <a:spcPts val="300"/>
                        </a:spcAft>
                      </a:pPr>
                      <a:r>
                        <a:rPr lang="en-SG" sz="1800" dirty="0">
                          <a:solidFill>
                            <a:srgbClr val="0000FF"/>
                          </a:solidFill>
                          <a:effectLst/>
                          <a:latin typeface="Calibri" panose="020F0502020204030204" pitchFamily="34" charset="0"/>
                          <a:ea typeface="SimSun"/>
                          <a:cs typeface="Calibri" panose="020F0502020204030204" pitchFamily="34" charset="0"/>
                        </a:rPr>
                        <a:t>&gt;&gt;&gt; </a:t>
                      </a:r>
                      <a:r>
                        <a:rPr lang="en-SG" sz="1800" dirty="0" err="1">
                          <a:solidFill>
                            <a:srgbClr val="0000FF"/>
                          </a:solidFill>
                          <a:effectLst/>
                          <a:latin typeface="Calibri" panose="020F0502020204030204" pitchFamily="34" charset="0"/>
                          <a:ea typeface="SimSun"/>
                          <a:cs typeface="Calibri" panose="020F0502020204030204" pitchFamily="34" charset="0"/>
                        </a:rPr>
                        <a:t>len</a:t>
                      </a:r>
                      <a:r>
                        <a:rPr lang="en-SG" sz="1800" dirty="0">
                          <a:solidFill>
                            <a:srgbClr val="0000FF"/>
                          </a:solidFill>
                          <a:effectLst/>
                          <a:latin typeface="Calibri" panose="020F0502020204030204" pitchFamily="34" charset="0"/>
                          <a:ea typeface="SimSun"/>
                          <a:cs typeface="Calibri" panose="020F0502020204030204" pitchFamily="34" charset="0"/>
                        </a:rPr>
                        <a:t>(s1)%2 == 0</a:t>
                      </a:r>
                    </a:p>
                  </a:txBody>
                  <a:tcPr marL="68580" marR="68580" marT="0" marB="0" anchor="ctr">
                    <a:solidFill>
                      <a:schemeClr val="bg1"/>
                    </a:solidFill>
                  </a:tcPr>
                </a:tc>
                <a:tc>
                  <a:txBody>
                    <a:bodyPr/>
                    <a:lstStyle/>
                    <a:p>
                      <a:pPr marL="0" marR="0" algn="ctr">
                        <a:lnSpc>
                          <a:spcPct val="100000"/>
                        </a:lnSpc>
                        <a:spcBef>
                          <a:spcPts val="300"/>
                        </a:spcBef>
                        <a:spcAft>
                          <a:spcPts val="300"/>
                        </a:spcAft>
                      </a:pPr>
                      <a:r>
                        <a:rPr lang="en-US" sz="1800" dirty="0">
                          <a:solidFill>
                            <a:srgbClr val="C00000"/>
                          </a:solidFill>
                          <a:effectLst/>
                          <a:latin typeface="Calibri" panose="020F0502020204030204" pitchFamily="34" charset="0"/>
                          <a:ea typeface="SimSun"/>
                          <a:cs typeface="Calibri" panose="020F0502020204030204" pitchFamily="34" charset="0"/>
                        </a:rPr>
                        <a:t>false</a:t>
                      </a: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3"/>
                  </a:ext>
                </a:extLst>
              </a:tr>
              <a:tr h="558832">
                <a:tc>
                  <a:txBody>
                    <a:bodyPr/>
                    <a:lstStyle/>
                    <a:p>
                      <a:r>
                        <a:rPr lang="en-GB" sz="1800" kern="1200" dirty="0">
                          <a:solidFill>
                            <a:schemeClr val="tx1"/>
                          </a:solidFill>
                          <a:effectLst/>
                          <a:latin typeface="Calibri" panose="020F0502020204030204" pitchFamily="34" charset="0"/>
                          <a:ea typeface="+mn-ea"/>
                          <a:cs typeface="Calibri" panose="020F0502020204030204" pitchFamily="34" charset="0"/>
                        </a:rPr>
                        <a:t>Replace every character 'g' in string </a:t>
                      </a:r>
                      <a:r>
                        <a:rPr lang="en-GB" sz="1800" b="1" kern="1200" dirty="0">
                          <a:solidFill>
                            <a:schemeClr val="tx1"/>
                          </a:solidFill>
                          <a:effectLst/>
                          <a:latin typeface="Calibri" panose="020F0502020204030204" pitchFamily="34" charset="0"/>
                          <a:ea typeface="+mn-ea"/>
                          <a:cs typeface="Calibri" panose="020F0502020204030204" pitchFamily="34" charset="0"/>
                        </a:rPr>
                        <a:t>s1</a:t>
                      </a:r>
                      <a:r>
                        <a:rPr lang="en-GB" sz="1800" kern="1200" dirty="0">
                          <a:solidFill>
                            <a:schemeClr val="tx1"/>
                          </a:solidFill>
                          <a:effectLst/>
                          <a:latin typeface="Calibri" panose="020F0502020204030204" pitchFamily="34" charset="0"/>
                          <a:ea typeface="+mn-ea"/>
                          <a:cs typeface="Calibri" panose="020F0502020204030204" pitchFamily="34" charset="0"/>
                        </a:rPr>
                        <a:t> with character 'z'.</a:t>
                      </a:r>
                      <a:endParaRPr lang="en-US" sz="180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bg1"/>
                    </a:solidFill>
                  </a:tcPr>
                </a:tc>
                <a:tc>
                  <a:txBody>
                    <a:bodyPr/>
                    <a:lstStyle/>
                    <a:p>
                      <a:pPr marL="0" marR="0" algn="l">
                        <a:lnSpc>
                          <a:spcPct val="100000"/>
                        </a:lnSpc>
                        <a:spcBef>
                          <a:spcPts val="300"/>
                        </a:spcBef>
                        <a:spcAft>
                          <a:spcPts val="300"/>
                        </a:spcAft>
                      </a:pPr>
                      <a:r>
                        <a:rPr lang="en-SG" sz="1800" dirty="0">
                          <a:solidFill>
                            <a:srgbClr val="0000FF"/>
                          </a:solidFill>
                          <a:effectLst/>
                          <a:latin typeface="Calibri" panose="020F0502020204030204" pitchFamily="34" charset="0"/>
                          <a:ea typeface="SimSun"/>
                          <a:cs typeface="Calibri" panose="020F0502020204030204" pitchFamily="34" charset="0"/>
                        </a:rPr>
                        <a:t>&gt;&gt;&gt; s1.replace('</a:t>
                      </a:r>
                      <a:r>
                        <a:rPr lang="en-SG" sz="1800" dirty="0" err="1">
                          <a:solidFill>
                            <a:srgbClr val="0000FF"/>
                          </a:solidFill>
                          <a:effectLst/>
                          <a:latin typeface="Calibri" panose="020F0502020204030204" pitchFamily="34" charset="0"/>
                          <a:ea typeface="SimSun"/>
                          <a:cs typeface="Calibri" panose="020F0502020204030204" pitchFamily="34" charset="0"/>
                        </a:rPr>
                        <a:t>g','z</a:t>
                      </a:r>
                      <a:r>
                        <a:rPr lang="en-SG" sz="1800" dirty="0">
                          <a:solidFill>
                            <a:srgbClr val="0000FF"/>
                          </a:solidFill>
                          <a:effectLst/>
                          <a:latin typeface="Calibri" panose="020F0502020204030204" pitchFamily="34" charset="0"/>
                          <a:ea typeface="SimSun"/>
                          <a:cs typeface="Calibri" panose="020F0502020204030204" pitchFamily="34" charset="0"/>
                        </a:rPr>
                        <a:t>')</a:t>
                      </a:r>
                    </a:p>
                  </a:txBody>
                  <a:tcPr marL="68580" marR="68580" marT="0" marB="0" anchor="ctr">
                    <a:solidFill>
                      <a:schemeClr val="bg1"/>
                    </a:solidFill>
                  </a:tcPr>
                </a:tc>
                <a:tc>
                  <a:txBody>
                    <a:bodyPr/>
                    <a:lstStyle/>
                    <a:p>
                      <a:pPr marL="0" marR="0" algn="ctr">
                        <a:lnSpc>
                          <a:spcPct val="100000"/>
                        </a:lnSpc>
                        <a:spcBef>
                          <a:spcPts val="300"/>
                        </a:spcBef>
                        <a:spcAft>
                          <a:spcPts val="300"/>
                        </a:spcAft>
                      </a:pPr>
                      <a:r>
                        <a:rPr lang="en-US" sz="1800" dirty="0">
                          <a:solidFill>
                            <a:srgbClr val="C00000"/>
                          </a:solidFill>
                          <a:effectLst/>
                          <a:latin typeface="Calibri" panose="020F0502020204030204" pitchFamily="34" charset="0"/>
                          <a:ea typeface="SimSun"/>
                          <a:cs typeface="Calibri" panose="020F0502020204030204" pitchFamily="34" charset="0"/>
                        </a:rPr>
                        <a:t>‘</a:t>
                      </a:r>
                      <a:r>
                        <a:rPr lang="en-US" sz="1800" dirty="0" err="1">
                          <a:solidFill>
                            <a:srgbClr val="C00000"/>
                          </a:solidFill>
                          <a:effectLst/>
                          <a:latin typeface="Calibri" panose="020F0502020204030204" pitchFamily="34" charset="0"/>
                          <a:ea typeface="SimSun"/>
                          <a:cs typeface="Calibri" panose="020F0502020204030204" pitchFamily="34" charset="0"/>
                        </a:rPr>
                        <a:t>Prozramminz</a:t>
                      </a:r>
                      <a:r>
                        <a:rPr lang="en-US" sz="1800" dirty="0">
                          <a:solidFill>
                            <a:srgbClr val="C00000"/>
                          </a:solidFill>
                          <a:effectLst/>
                          <a:latin typeface="Calibri" panose="020F0502020204030204" pitchFamily="34" charset="0"/>
                          <a:ea typeface="SimSun"/>
                          <a:cs typeface="Calibri" panose="020F0502020204030204" pitchFamily="34" charset="0"/>
                        </a:rPr>
                        <a:t>’</a:t>
                      </a: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4"/>
                  </a:ext>
                </a:extLst>
              </a:tr>
              <a:tr h="558832">
                <a:tc>
                  <a:txBody>
                    <a:bodyPr/>
                    <a:lstStyle/>
                    <a:p>
                      <a:pPr marL="0" marR="0" algn="l">
                        <a:lnSpc>
                          <a:spcPct val="100000"/>
                        </a:lnSpc>
                        <a:spcBef>
                          <a:spcPts val="300"/>
                        </a:spcBef>
                        <a:spcAft>
                          <a:spcPts val="300"/>
                        </a:spcAft>
                      </a:pPr>
                      <a:r>
                        <a:rPr lang="en-GB" sz="1800" kern="1200" dirty="0">
                          <a:solidFill>
                            <a:schemeClr val="tx1"/>
                          </a:solidFill>
                          <a:effectLst/>
                          <a:latin typeface="Calibri" panose="020F0502020204030204" pitchFamily="34" charset="0"/>
                          <a:ea typeface="+mn-ea"/>
                          <a:cs typeface="Calibri" panose="020F0502020204030204" pitchFamily="34" charset="0"/>
                        </a:rPr>
                        <a:t>Append the string </a:t>
                      </a:r>
                      <a:r>
                        <a:rPr lang="en-GB" sz="1800" b="1" kern="1200" dirty="0">
                          <a:solidFill>
                            <a:schemeClr val="tx1"/>
                          </a:solidFill>
                          <a:effectLst/>
                          <a:latin typeface="Calibri" panose="020F0502020204030204" pitchFamily="34" charset="0"/>
                          <a:ea typeface="+mn-ea"/>
                          <a:cs typeface="Calibri" panose="020F0502020204030204" pitchFamily="34" charset="0"/>
                        </a:rPr>
                        <a:t>s2</a:t>
                      </a:r>
                      <a:r>
                        <a:rPr lang="en-GB" sz="1800" kern="1200" dirty="0">
                          <a:solidFill>
                            <a:schemeClr val="tx1"/>
                          </a:solidFill>
                          <a:effectLst/>
                          <a:latin typeface="Calibri" panose="020F0502020204030204" pitchFamily="34" charset="0"/>
                          <a:ea typeface="+mn-ea"/>
                          <a:cs typeface="Calibri" panose="020F0502020204030204" pitchFamily="34" charset="0"/>
                        </a:rPr>
                        <a:t> to the string </a:t>
                      </a:r>
                      <a:r>
                        <a:rPr lang="en-GB" sz="1800" b="1" kern="1200" dirty="0">
                          <a:solidFill>
                            <a:schemeClr val="tx1"/>
                          </a:solidFill>
                          <a:effectLst/>
                          <a:latin typeface="Calibri" panose="020F0502020204030204" pitchFamily="34" charset="0"/>
                          <a:ea typeface="+mn-ea"/>
                          <a:cs typeface="Calibri" panose="020F0502020204030204" pitchFamily="34" charset="0"/>
                        </a:rPr>
                        <a:t>s1</a:t>
                      </a:r>
                      <a:endParaRPr lang="en-SG" sz="1800" dirty="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l">
                        <a:lnSpc>
                          <a:spcPct val="100000"/>
                        </a:lnSpc>
                        <a:spcBef>
                          <a:spcPts val="300"/>
                        </a:spcBef>
                        <a:spcAft>
                          <a:spcPts val="300"/>
                        </a:spcAft>
                      </a:pPr>
                      <a:r>
                        <a:rPr lang="en-SG" sz="1800" dirty="0">
                          <a:solidFill>
                            <a:srgbClr val="0000FF"/>
                          </a:solidFill>
                          <a:effectLst/>
                          <a:latin typeface="Calibri" panose="020F0502020204030204" pitchFamily="34" charset="0"/>
                          <a:ea typeface="SimSun"/>
                          <a:cs typeface="Calibri" panose="020F0502020204030204" pitchFamily="34" charset="0"/>
                        </a:rPr>
                        <a:t>&gt;&gt;&gt; s1 = s1 + ' ' + s2</a:t>
                      </a:r>
                    </a:p>
                  </a:txBody>
                  <a:tcPr marL="68580" marR="68580" marT="0" marB="0" anchor="ctr">
                    <a:solidFill>
                      <a:schemeClr val="bg1"/>
                    </a:solidFill>
                  </a:tcPr>
                </a:tc>
                <a:tc>
                  <a:txBody>
                    <a:bodyPr/>
                    <a:lstStyle/>
                    <a:p>
                      <a:pPr marL="0" marR="0" algn="ctr">
                        <a:lnSpc>
                          <a:spcPct val="100000"/>
                        </a:lnSpc>
                        <a:spcBef>
                          <a:spcPts val="300"/>
                        </a:spcBef>
                        <a:spcAft>
                          <a:spcPts val="300"/>
                        </a:spcAft>
                      </a:pPr>
                      <a:r>
                        <a:rPr lang="en-US" sz="1800" dirty="0">
                          <a:solidFill>
                            <a:srgbClr val="C00000"/>
                          </a:solidFill>
                          <a:effectLst/>
                          <a:latin typeface="Calibri" panose="020F0502020204030204" pitchFamily="34" charset="0"/>
                          <a:ea typeface="SimSun"/>
                          <a:cs typeface="Calibri" panose="020F0502020204030204" pitchFamily="34" charset="0"/>
                        </a:rPr>
                        <a:t>‘Programming 1 PRG1’</a:t>
                      </a: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954539492"/>
                  </a:ext>
                </a:extLst>
              </a:tr>
              <a:tr h="558832">
                <a:tc>
                  <a:txBody>
                    <a:bodyPr/>
                    <a:lstStyle/>
                    <a:p>
                      <a:pPr marL="0" marR="21590">
                        <a:lnSpc>
                          <a:spcPct val="110000"/>
                        </a:lnSpc>
                        <a:spcBef>
                          <a:spcPts val="0"/>
                        </a:spcBef>
                        <a:spcAft>
                          <a:spcPts val="0"/>
                        </a:spcAft>
                      </a:pPr>
                      <a:r>
                        <a:rPr lang="en-GB" sz="1800" kern="1200" dirty="0">
                          <a:solidFill>
                            <a:schemeClr val="tx1"/>
                          </a:solidFill>
                          <a:effectLst/>
                          <a:latin typeface="Calibri" panose="020F0502020204030204" pitchFamily="34" charset="0"/>
                          <a:ea typeface="+mn-ea"/>
                          <a:cs typeface="Calibri" panose="020F0502020204030204" pitchFamily="34" charset="0"/>
                        </a:rPr>
                        <a:t>Check</a:t>
                      </a:r>
                      <a:r>
                        <a:rPr lang="en-GB" sz="1800" kern="1200" baseline="0" dirty="0">
                          <a:solidFill>
                            <a:schemeClr val="tx1"/>
                          </a:solidFill>
                          <a:effectLst/>
                          <a:latin typeface="Calibri" panose="020F0502020204030204" pitchFamily="34" charset="0"/>
                          <a:ea typeface="+mn-ea"/>
                          <a:cs typeface="Calibri" panose="020F0502020204030204" pitchFamily="34" charset="0"/>
                        </a:rPr>
                        <a:t> if </a:t>
                      </a:r>
                      <a:r>
                        <a:rPr lang="en-GB" sz="1800" kern="1200" dirty="0">
                          <a:solidFill>
                            <a:schemeClr val="tx1"/>
                          </a:solidFill>
                          <a:effectLst/>
                          <a:latin typeface="Calibri" panose="020F0502020204030204" pitchFamily="34" charset="0"/>
                          <a:ea typeface="+mn-ea"/>
                          <a:cs typeface="Calibri" panose="020F0502020204030204" pitchFamily="34" charset="0"/>
                        </a:rPr>
                        <a:t>string </a:t>
                      </a:r>
                      <a:r>
                        <a:rPr lang="en-GB" sz="1800" b="1" kern="1200" dirty="0">
                          <a:solidFill>
                            <a:schemeClr val="tx1"/>
                          </a:solidFill>
                          <a:effectLst/>
                          <a:latin typeface="Calibri" panose="020F0502020204030204" pitchFamily="34" charset="0"/>
                          <a:ea typeface="+mn-ea"/>
                          <a:cs typeface="Calibri" panose="020F0502020204030204" pitchFamily="34" charset="0"/>
                        </a:rPr>
                        <a:t>s1</a:t>
                      </a:r>
                      <a:r>
                        <a:rPr lang="en-GB" sz="1800" kern="1200" dirty="0">
                          <a:solidFill>
                            <a:schemeClr val="tx1"/>
                          </a:solidFill>
                          <a:effectLst/>
                          <a:latin typeface="Calibri" panose="020F0502020204030204" pitchFamily="34" charset="0"/>
                          <a:ea typeface="+mn-ea"/>
                          <a:cs typeface="Calibri" panose="020F0502020204030204" pitchFamily="34" charset="0"/>
                        </a:rPr>
                        <a:t> starts and ends with the same character</a:t>
                      </a:r>
                      <a:endParaRPr lang="en-US" sz="1800" dirty="0">
                        <a:effectLst/>
                        <a:latin typeface="Calibri" panose="020F0502020204030204" pitchFamily="34" charset="0"/>
                        <a:ea typeface="SimSun" panose="02010600030101010101" pitchFamily="2" charset="-122"/>
                        <a:cs typeface="Calibri" panose="020F0502020204030204" pitchFamily="34" charset="0"/>
                      </a:endParaRPr>
                    </a:p>
                  </a:txBody>
                  <a:tcPr marL="68580" marR="68580" marT="0" marB="0" anchor="ctr">
                    <a:solidFill>
                      <a:schemeClr val="bg1"/>
                    </a:solidFill>
                  </a:tcPr>
                </a:tc>
                <a:tc>
                  <a:txBody>
                    <a:bodyPr/>
                    <a:lstStyle/>
                    <a:p>
                      <a:pPr marL="0" marR="0" algn="l">
                        <a:lnSpc>
                          <a:spcPct val="100000"/>
                        </a:lnSpc>
                        <a:spcBef>
                          <a:spcPts val="300"/>
                        </a:spcBef>
                        <a:spcAft>
                          <a:spcPts val="300"/>
                        </a:spcAft>
                      </a:pPr>
                      <a:r>
                        <a:rPr lang="en-SG" sz="1800" dirty="0">
                          <a:solidFill>
                            <a:srgbClr val="0000FF"/>
                          </a:solidFill>
                          <a:effectLst/>
                          <a:latin typeface="Calibri" panose="020F0502020204030204" pitchFamily="34" charset="0"/>
                          <a:ea typeface="SimSun"/>
                          <a:cs typeface="Calibri" panose="020F0502020204030204" pitchFamily="34" charset="0"/>
                        </a:rPr>
                        <a:t>&gt;&gt;&gt; s1[0] == s1[-1]</a:t>
                      </a:r>
                    </a:p>
                  </a:txBody>
                  <a:tcPr marL="68580" marR="68580" marT="0" marB="0" anchor="ctr">
                    <a:solidFill>
                      <a:schemeClr val="bg1"/>
                    </a:solidFill>
                  </a:tcPr>
                </a:tc>
                <a:tc>
                  <a:txBody>
                    <a:bodyPr/>
                    <a:lstStyle/>
                    <a:p>
                      <a:pPr marL="0" marR="0" algn="ctr">
                        <a:lnSpc>
                          <a:spcPct val="100000"/>
                        </a:lnSpc>
                        <a:spcBef>
                          <a:spcPts val="300"/>
                        </a:spcBef>
                        <a:spcAft>
                          <a:spcPts val="300"/>
                        </a:spcAft>
                      </a:pPr>
                      <a:r>
                        <a:rPr lang="en-US" sz="1800" dirty="0">
                          <a:solidFill>
                            <a:srgbClr val="C00000"/>
                          </a:solidFill>
                          <a:effectLst/>
                          <a:latin typeface="Calibri" panose="020F0502020204030204" pitchFamily="34" charset="0"/>
                          <a:ea typeface="SimSun"/>
                          <a:cs typeface="Calibri" panose="020F0502020204030204" pitchFamily="34" charset="0"/>
                        </a:rPr>
                        <a:t>false</a:t>
                      </a: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3168341490"/>
                  </a:ext>
                </a:extLst>
              </a:tr>
            </a:tbl>
          </a:graphicData>
        </a:graphic>
      </p:graphicFrame>
    </p:spTree>
    <p:extLst>
      <p:ext uri="{BB962C8B-B14F-4D97-AF65-F5344CB8AC3E}">
        <p14:creationId xmlns:p14="http://schemas.microsoft.com/office/powerpoint/2010/main" val="322423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3</a:t>
            </a:r>
          </a:p>
        </p:txBody>
      </p:sp>
      <p:sp>
        <p:nvSpPr>
          <p:cNvPr id="3" name="Content Placeholder 2"/>
          <p:cNvSpPr>
            <a:spLocks noGrp="1"/>
          </p:cNvSpPr>
          <p:nvPr>
            <p:ph idx="1"/>
          </p:nvPr>
        </p:nvSpPr>
        <p:spPr>
          <a:xfrm>
            <a:off x="76200" y="838200"/>
            <a:ext cx="8991600" cy="563562"/>
          </a:xfrm>
        </p:spPr>
        <p:txBody>
          <a:bodyPr/>
          <a:lstStyle/>
          <a:p>
            <a:r>
              <a:rPr lang="en-US" sz="2400" dirty="0"/>
              <a:t>Assume that string </a:t>
            </a:r>
            <a:r>
              <a:rPr lang="en-US" sz="2400" dirty="0">
                <a:solidFill>
                  <a:srgbClr val="C00000"/>
                </a:solidFill>
                <a:latin typeface="Calibri" panose="020F0502020204030204" pitchFamily="34" charset="0"/>
                <a:cs typeface="Calibri" panose="020F0502020204030204" pitchFamily="34" charset="0"/>
              </a:rPr>
              <a:t>s3 = '10;20;30'</a:t>
            </a:r>
            <a:r>
              <a:rPr lang="en-US" sz="2400" dirty="0"/>
              <a:t>, perform the following:</a:t>
            </a:r>
          </a:p>
        </p:txBody>
      </p:sp>
      <p:graphicFrame>
        <p:nvGraphicFramePr>
          <p:cNvPr id="4" name="Table 3"/>
          <p:cNvGraphicFramePr>
            <a:graphicFrameLocks noGrp="1"/>
          </p:cNvGraphicFramePr>
          <p:nvPr>
            <p:extLst>
              <p:ext uri="{D42A27DB-BD31-4B8C-83A1-F6EECF244321}">
                <p14:modId xmlns:p14="http://schemas.microsoft.com/office/powerpoint/2010/main" val="753237243"/>
              </p:ext>
            </p:extLst>
          </p:nvPr>
        </p:nvGraphicFramePr>
        <p:xfrm>
          <a:off x="152400" y="1676400"/>
          <a:ext cx="8610599" cy="2367148"/>
        </p:xfrm>
        <a:graphic>
          <a:graphicData uri="http://schemas.openxmlformats.org/drawingml/2006/table">
            <a:tbl>
              <a:tblPr firstRow="1" firstCol="1" bandRow="1"/>
              <a:tblGrid>
                <a:gridCol w="34290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gridCol w="2590799">
                  <a:extLst>
                    <a:ext uri="{9D8B030D-6E8A-4147-A177-3AD203B41FA5}">
                      <a16:colId xmlns:a16="http://schemas.microsoft.com/office/drawing/2014/main" val="2636258553"/>
                    </a:ext>
                  </a:extLst>
                </a:gridCol>
              </a:tblGrid>
              <a:tr h="558636">
                <a:tc>
                  <a:txBody>
                    <a:bodyPr/>
                    <a:lstStyle/>
                    <a:p>
                      <a:pPr marL="0" marR="0" algn="ctr">
                        <a:lnSpc>
                          <a:spcPct val="100000"/>
                        </a:lnSpc>
                        <a:spcBef>
                          <a:spcPts val="300"/>
                        </a:spcBef>
                        <a:spcAft>
                          <a:spcPts val="300"/>
                        </a:spcAft>
                      </a:pPr>
                      <a:endParaRPr lang="en-SG" sz="2400" b="1" dirty="0">
                        <a:effectLst/>
                        <a:latin typeface="Arial Narrow" panose="020B0606020202030204" pitchFamily="34" charset="0"/>
                        <a:ea typeface="SimSun"/>
                      </a:endParaRPr>
                    </a:p>
                  </a:txBody>
                  <a:tcPr marL="68580" marR="68580" marT="0" marB="0" anchor="ctr">
                    <a:solidFill>
                      <a:srgbClr val="CCECFF"/>
                    </a:solidFill>
                  </a:tcPr>
                </a:tc>
                <a:tc>
                  <a:txBody>
                    <a:bodyPr/>
                    <a:lstStyle/>
                    <a:p>
                      <a:pPr marL="0" marR="0" algn="ctr">
                        <a:lnSpc>
                          <a:spcPct val="100000"/>
                        </a:lnSpc>
                        <a:spcBef>
                          <a:spcPts val="300"/>
                        </a:spcBef>
                        <a:spcAft>
                          <a:spcPts val="300"/>
                        </a:spcAft>
                      </a:pPr>
                      <a:r>
                        <a:rPr lang="en-SG" sz="2400" b="1" dirty="0">
                          <a:effectLst/>
                          <a:latin typeface="Arial Narrow" panose="020B0606020202030204" pitchFamily="34" charset="0"/>
                          <a:ea typeface="SimSun"/>
                        </a:rPr>
                        <a:t>Python</a:t>
                      </a:r>
                      <a:r>
                        <a:rPr lang="en-SG" sz="2400" b="1" baseline="0" dirty="0">
                          <a:effectLst/>
                          <a:latin typeface="Arial Narrow" panose="020B0606020202030204" pitchFamily="34" charset="0"/>
                          <a:ea typeface="SimSun"/>
                        </a:rPr>
                        <a:t> code</a:t>
                      </a:r>
                      <a:endParaRPr lang="en-SG" sz="2400" b="1" dirty="0">
                        <a:effectLst/>
                        <a:latin typeface="Arial Narrow" panose="020B0606020202030204" pitchFamily="34" charset="0"/>
                        <a:ea typeface="SimSun"/>
                      </a:endParaRPr>
                    </a:p>
                  </a:txBody>
                  <a:tcPr marL="68580" marR="68580" marT="0" marB="0" anchor="ctr">
                    <a:solidFill>
                      <a:srgbClr val="CCECFF"/>
                    </a:solidFill>
                  </a:tcPr>
                </a:tc>
                <a:tc>
                  <a:txBody>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SG" sz="2400" b="1" dirty="0">
                          <a:effectLst/>
                          <a:latin typeface="Arial Narrow" panose="020B0606020202030204" pitchFamily="34" charset="0"/>
                        </a:rPr>
                        <a:t>Output</a:t>
                      </a:r>
                      <a:endParaRPr lang="en-SG" sz="2400" b="1" dirty="0">
                        <a:effectLst/>
                        <a:latin typeface="Arial Narrow" panose="020B0606020202030204" pitchFamily="34" charset="0"/>
                        <a:ea typeface="SimSun"/>
                      </a:endParaRPr>
                    </a:p>
                  </a:txBody>
                  <a:tcPr marL="68580" marR="68580" marT="0" marB="0" anchor="ctr">
                    <a:solidFill>
                      <a:srgbClr val="CCECFF"/>
                    </a:solidFill>
                  </a:tcPr>
                </a:tc>
                <a:extLst>
                  <a:ext uri="{0D108BD9-81ED-4DB2-BD59-A6C34878D82A}">
                    <a16:rowId xmlns:a16="http://schemas.microsoft.com/office/drawing/2014/main" val="10000"/>
                  </a:ext>
                </a:extLst>
              </a:tr>
              <a:tr h="558832">
                <a:tc>
                  <a:txBody>
                    <a:bodyPr/>
                    <a:lstStyle/>
                    <a:p>
                      <a:r>
                        <a:rPr lang="en-US" sz="1800" b="0" i="0" kern="1200" dirty="0">
                          <a:solidFill>
                            <a:schemeClr val="tx1"/>
                          </a:solidFill>
                          <a:effectLst/>
                          <a:latin typeface="Calibri" panose="020F0502020204030204" pitchFamily="34" charset="0"/>
                          <a:ea typeface="+mn-ea"/>
                          <a:cs typeface="Calibri" panose="020F0502020204030204" pitchFamily="34" charset="0"/>
                        </a:rPr>
                        <a:t>Splits the string s3 into substrings using separator ';'</a:t>
                      </a:r>
                      <a:endParaRPr lang="en-US" sz="1800" dirty="0">
                        <a:effectLst/>
                        <a:latin typeface="Calibri" panose="020F0502020204030204" pitchFamily="34" charset="0"/>
                        <a:cs typeface="Calibri" panose="020F0502020204030204" pitchFamily="34" charset="0"/>
                      </a:endParaRP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solidFill>
                            <a:srgbClr val="0000FF"/>
                          </a:solidFill>
                          <a:effectLst/>
                          <a:latin typeface="Calibri" panose="020F0502020204030204" pitchFamily="34" charset="0"/>
                          <a:ea typeface="SimSun"/>
                          <a:cs typeface="Calibri" panose="020F0502020204030204" pitchFamily="34" charset="0"/>
                        </a:rPr>
                        <a:t>&gt;&gt;&gt; </a:t>
                      </a:r>
                      <a:r>
                        <a:rPr lang="en-US" sz="1800" dirty="0">
                          <a:solidFill>
                            <a:srgbClr val="0000FF"/>
                          </a:solidFill>
                          <a:latin typeface="Calibri" panose="020F0502020204030204" pitchFamily="34" charset="0"/>
                          <a:cs typeface="Calibri" panose="020F0502020204030204" pitchFamily="34" charset="0"/>
                        </a:rPr>
                        <a:t>s3.split</a:t>
                      </a:r>
                      <a:r>
                        <a:rPr lang="en-SG" sz="1800">
                          <a:solidFill>
                            <a:srgbClr val="0000FF"/>
                          </a:solidFill>
                          <a:effectLst/>
                          <a:latin typeface="Calibri" panose="020F0502020204030204" pitchFamily="34" charset="0"/>
                          <a:ea typeface="SimSun"/>
                          <a:cs typeface="Calibri" panose="020F0502020204030204" pitchFamily="34" charset="0"/>
                        </a:rPr>
                        <a:t>(';')</a:t>
                      </a:r>
                    </a:p>
                  </a:txBody>
                  <a:tcPr marL="68580" marR="68580" marT="0" marB="0" anchor="ctr">
                    <a:solidFill>
                      <a:schemeClr val="bg1"/>
                    </a:solidFill>
                  </a:tcPr>
                </a:tc>
                <a:tc>
                  <a:txBody>
                    <a:bodyPr/>
                    <a:lstStyle/>
                    <a:p>
                      <a:pPr marL="0" marR="0" algn="ctr">
                        <a:lnSpc>
                          <a:spcPct val="100000"/>
                        </a:lnSpc>
                        <a:spcBef>
                          <a:spcPts val="300"/>
                        </a:spcBef>
                        <a:spcAft>
                          <a:spcPts val="300"/>
                        </a:spcAft>
                      </a:pPr>
                      <a:r>
                        <a:rPr lang="en-SG" sz="1800" dirty="0">
                          <a:solidFill>
                            <a:srgbClr val="C00000"/>
                          </a:solidFill>
                          <a:effectLst/>
                          <a:latin typeface="Calibri" panose="020F0502020204030204" pitchFamily="34" charset="0"/>
                          <a:ea typeface="SimSun"/>
                          <a:cs typeface="Calibri" panose="020F0502020204030204" pitchFamily="34" charset="0"/>
                        </a:rPr>
                        <a:t>[‘10', ‘20’, ‘30’]</a:t>
                      </a:r>
                    </a:p>
                  </a:txBody>
                  <a:tcPr marL="68580" marR="68580" marT="0" marB="0" anchor="ctr">
                    <a:solidFill>
                      <a:schemeClr val="bg1"/>
                    </a:solidFill>
                  </a:tcPr>
                </a:tc>
                <a:extLst>
                  <a:ext uri="{0D108BD9-81ED-4DB2-BD59-A6C34878D82A}">
                    <a16:rowId xmlns:a16="http://schemas.microsoft.com/office/drawing/2014/main" val="10001"/>
                  </a:ext>
                </a:extLst>
              </a:tr>
              <a:tr h="558832">
                <a:tc>
                  <a:txBody>
                    <a:bodyPr/>
                    <a:lstStyle/>
                    <a:p>
                      <a:r>
                        <a:rPr lang="en-US" sz="1800" dirty="0">
                          <a:latin typeface="Calibri" panose="020F0502020204030204" pitchFamily="34" charset="0"/>
                          <a:cs typeface="Calibri" panose="020F0502020204030204" pitchFamily="34" charset="0"/>
                        </a:rPr>
                        <a:t>Retrieve float value '10' from string</a:t>
                      </a:r>
                    </a:p>
                    <a:p>
                      <a:r>
                        <a:rPr lang="en-US" sz="1800" dirty="0">
                          <a:latin typeface="Calibri" panose="020F0502020204030204" pitchFamily="34" charset="0"/>
                          <a:cs typeface="Calibri" panose="020F0502020204030204" pitchFamily="34" charset="0"/>
                        </a:rPr>
                        <a:t>s3</a:t>
                      </a:r>
                    </a:p>
                  </a:txBody>
                  <a:tcPr marL="68580" marR="68580" marT="0" marB="0" anchor="ctr">
                    <a:solidFill>
                      <a:schemeClr val="bg1"/>
                    </a:solidFill>
                  </a:tcPr>
                </a:tc>
                <a:tc>
                  <a:txBody>
                    <a:bodyPr/>
                    <a:lstStyle/>
                    <a:p>
                      <a:pPr marL="0" marR="0" algn="l">
                        <a:lnSpc>
                          <a:spcPct val="100000"/>
                        </a:lnSpc>
                        <a:spcBef>
                          <a:spcPts val="300"/>
                        </a:spcBef>
                        <a:spcAft>
                          <a:spcPts val="300"/>
                        </a:spcAft>
                      </a:pPr>
                      <a:r>
                        <a:rPr lang="en-SG" sz="1800" dirty="0">
                          <a:solidFill>
                            <a:srgbClr val="0000FF"/>
                          </a:solidFill>
                          <a:effectLst/>
                          <a:latin typeface="Calibri" panose="020F0502020204030204" pitchFamily="34" charset="0"/>
                          <a:ea typeface="SimSun"/>
                          <a:cs typeface="Calibri" panose="020F0502020204030204" pitchFamily="34" charset="0"/>
                        </a:rPr>
                        <a:t>&gt;&gt;&gt; index = s3.find(';')</a:t>
                      </a:r>
                    </a:p>
                    <a:p>
                      <a:pPr marL="0" marR="0" algn="l">
                        <a:lnSpc>
                          <a:spcPct val="100000"/>
                        </a:lnSpc>
                        <a:spcBef>
                          <a:spcPts val="300"/>
                        </a:spcBef>
                        <a:spcAft>
                          <a:spcPts val="300"/>
                        </a:spcAft>
                      </a:pPr>
                      <a:r>
                        <a:rPr lang="en-SG" sz="1800" dirty="0">
                          <a:solidFill>
                            <a:srgbClr val="0000FF"/>
                          </a:solidFill>
                          <a:effectLst/>
                          <a:latin typeface="Calibri" panose="020F0502020204030204" pitchFamily="34" charset="0"/>
                          <a:ea typeface="SimSun"/>
                          <a:cs typeface="Calibri" panose="020F0502020204030204" pitchFamily="34" charset="0"/>
                        </a:rPr>
                        <a:t>&gt;&gt;&gt; s3[0:index]</a:t>
                      </a:r>
                    </a:p>
                  </a:txBody>
                  <a:tcPr marL="68580" marR="68580" marT="0" marB="0" anchor="ctr">
                    <a:solidFill>
                      <a:schemeClr val="bg1"/>
                    </a:solidFill>
                  </a:tcPr>
                </a:tc>
                <a:tc>
                  <a:txBody>
                    <a:bodyPr/>
                    <a:lstStyle/>
                    <a:p>
                      <a:pPr marL="0" marR="0" algn="ctr">
                        <a:lnSpc>
                          <a:spcPct val="100000"/>
                        </a:lnSpc>
                        <a:spcBef>
                          <a:spcPts val="300"/>
                        </a:spcBef>
                        <a:spcAft>
                          <a:spcPts val="300"/>
                        </a:spcAft>
                      </a:pPr>
                      <a:r>
                        <a:rPr lang="en-US" sz="1800" dirty="0">
                          <a:solidFill>
                            <a:srgbClr val="C00000"/>
                          </a:solidFill>
                          <a:effectLst/>
                          <a:latin typeface="Calibri" panose="020F0502020204030204" pitchFamily="34" charset="0"/>
                          <a:ea typeface="SimSun"/>
                          <a:cs typeface="Calibri" panose="020F0502020204030204" pitchFamily="34" charset="0"/>
                        </a:rPr>
                        <a:t>2</a:t>
                      </a:r>
                    </a:p>
                    <a:p>
                      <a:pPr marL="0" marR="0" algn="ctr">
                        <a:lnSpc>
                          <a:spcPct val="100000"/>
                        </a:lnSpc>
                        <a:spcBef>
                          <a:spcPts val="300"/>
                        </a:spcBef>
                        <a:spcAft>
                          <a:spcPts val="300"/>
                        </a:spcAft>
                      </a:pPr>
                      <a:r>
                        <a:rPr lang="en-US" sz="1800" dirty="0">
                          <a:solidFill>
                            <a:srgbClr val="C00000"/>
                          </a:solidFill>
                          <a:effectLst/>
                          <a:latin typeface="Calibri" panose="020F0502020204030204" pitchFamily="34" charset="0"/>
                          <a:ea typeface="SimSun"/>
                          <a:cs typeface="Calibri" panose="020F0502020204030204" pitchFamily="34" charset="0"/>
                        </a:rPr>
                        <a:t>10</a:t>
                      </a: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3"/>
                  </a:ext>
                </a:extLst>
              </a:tr>
              <a:tr h="558832">
                <a:tc>
                  <a:txBody>
                    <a:bodyPr/>
                    <a:lstStyle/>
                    <a:p>
                      <a:r>
                        <a:rPr lang="en-US" sz="1800" dirty="0">
                          <a:latin typeface="Calibri" panose="020F0502020204030204" pitchFamily="34" charset="0"/>
                          <a:cs typeface="Calibri" panose="020F0502020204030204" pitchFamily="34" charset="0"/>
                        </a:rPr>
                        <a:t>Retrieve value '20' from the string</a:t>
                      </a:r>
                    </a:p>
                    <a:p>
                      <a:r>
                        <a:rPr lang="en-US" sz="1800" dirty="0">
                          <a:latin typeface="Calibri" panose="020F0502020204030204" pitchFamily="34" charset="0"/>
                          <a:cs typeface="Calibri" panose="020F0502020204030204" pitchFamily="34" charset="0"/>
                        </a:rPr>
                        <a:t>s3</a:t>
                      </a:r>
                    </a:p>
                  </a:txBody>
                  <a:tcPr marL="68580" marR="68580" marT="0" marB="0" anchor="ctr">
                    <a:solidFill>
                      <a:schemeClr val="bg1"/>
                    </a:solidFill>
                  </a:tcPr>
                </a:tc>
                <a:tc>
                  <a:txBody>
                    <a:bodyPr/>
                    <a:lstStyle/>
                    <a:p>
                      <a:pPr marL="0" marR="0" algn="l">
                        <a:lnSpc>
                          <a:spcPct val="100000"/>
                        </a:lnSpc>
                        <a:spcBef>
                          <a:spcPts val="300"/>
                        </a:spcBef>
                        <a:spcAft>
                          <a:spcPts val="300"/>
                        </a:spcAft>
                      </a:pPr>
                      <a:r>
                        <a:rPr lang="en-SG" sz="1800" dirty="0">
                          <a:solidFill>
                            <a:srgbClr val="0000FF"/>
                          </a:solidFill>
                          <a:effectLst/>
                          <a:latin typeface="Calibri" panose="020F0502020204030204" pitchFamily="34" charset="0"/>
                          <a:ea typeface="SimSun"/>
                          <a:cs typeface="Calibri" panose="020F0502020204030204" pitchFamily="34" charset="0"/>
                        </a:rPr>
                        <a:t>&gt;&gt;&gt; temp = s3[index+1:]</a:t>
                      </a:r>
                    </a:p>
                    <a:p>
                      <a:pPr marL="0" marR="0" algn="l">
                        <a:lnSpc>
                          <a:spcPct val="100000"/>
                        </a:lnSpc>
                        <a:spcBef>
                          <a:spcPts val="300"/>
                        </a:spcBef>
                        <a:spcAft>
                          <a:spcPts val="300"/>
                        </a:spcAft>
                      </a:pPr>
                      <a:r>
                        <a:rPr lang="en-SG" sz="1800" dirty="0">
                          <a:solidFill>
                            <a:srgbClr val="0000FF"/>
                          </a:solidFill>
                          <a:effectLst/>
                          <a:latin typeface="Calibri" panose="020F0502020204030204" pitchFamily="34" charset="0"/>
                          <a:ea typeface="SimSun"/>
                          <a:cs typeface="Calibri" panose="020F0502020204030204" pitchFamily="34" charset="0"/>
                        </a:rPr>
                        <a:t>&gt;&gt;&gt; temp[0:index]</a:t>
                      </a:r>
                    </a:p>
                  </a:txBody>
                  <a:tcPr marL="68580" marR="68580" marT="0" marB="0" anchor="ctr">
                    <a:solidFill>
                      <a:schemeClr val="bg1"/>
                    </a:solidFill>
                  </a:tcPr>
                </a:tc>
                <a:tc>
                  <a:txBody>
                    <a:bodyPr/>
                    <a:lstStyle/>
                    <a:p>
                      <a:pPr marL="0" marR="0" algn="ctr">
                        <a:lnSpc>
                          <a:spcPct val="100000"/>
                        </a:lnSpc>
                        <a:spcBef>
                          <a:spcPts val="300"/>
                        </a:spcBef>
                        <a:spcAft>
                          <a:spcPts val="300"/>
                        </a:spcAft>
                      </a:pPr>
                      <a:r>
                        <a:rPr lang="en-US" sz="1800" dirty="0">
                          <a:solidFill>
                            <a:srgbClr val="C00000"/>
                          </a:solidFill>
                          <a:effectLst/>
                          <a:latin typeface="Calibri" panose="020F0502020204030204" pitchFamily="34" charset="0"/>
                          <a:ea typeface="SimSun"/>
                          <a:cs typeface="Calibri" panose="020F0502020204030204" pitchFamily="34" charset="0"/>
                        </a:rPr>
                        <a:t>20;30</a:t>
                      </a:r>
                    </a:p>
                    <a:p>
                      <a:pPr marL="0" marR="0" algn="ctr">
                        <a:lnSpc>
                          <a:spcPct val="100000"/>
                        </a:lnSpc>
                        <a:spcBef>
                          <a:spcPts val="300"/>
                        </a:spcBef>
                        <a:spcAft>
                          <a:spcPts val="300"/>
                        </a:spcAft>
                      </a:pPr>
                      <a:r>
                        <a:rPr lang="en-US" sz="1800" dirty="0">
                          <a:solidFill>
                            <a:srgbClr val="C00000"/>
                          </a:solidFill>
                          <a:effectLst/>
                          <a:latin typeface="Calibri" panose="020F0502020204030204" pitchFamily="34" charset="0"/>
                          <a:ea typeface="SimSun"/>
                          <a:cs typeface="Calibri" panose="020F0502020204030204" pitchFamily="34" charset="0"/>
                        </a:rPr>
                        <a:t>20</a:t>
                      </a: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7016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4 – DeleteString.py</a:t>
            </a:r>
          </a:p>
        </p:txBody>
      </p:sp>
      <p:sp>
        <p:nvSpPr>
          <p:cNvPr id="3" name="Content Placeholder 2"/>
          <p:cNvSpPr>
            <a:spLocks noGrp="1"/>
          </p:cNvSpPr>
          <p:nvPr>
            <p:ph idx="1"/>
          </p:nvPr>
        </p:nvSpPr>
        <p:spPr/>
        <p:txBody>
          <a:bodyPr/>
          <a:lstStyle/>
          <a:p>
            <a:r>
              <a:rPr lang="en-US" dirty="0"/>
              <a:t>Write a Python program to </a:t>
            </a:r>
          </a:p>
          <a:p>
            <a:pPr lvl="1"/>
            <a:r>
              <a:rPr lang="en-US" dirty="0"/>
              <a:t>Prompt user to input the original string and substring to delete</a:t>
            </a:r>
          </a:p>
          <a:p>
            <a:pPr lvl="1"/>
            <a:r>
              <a:rPr lang="en-US" dirty="0"/>
              <a:t>Remove the first occurrence of the substring from the original string</a:t>
            </a:r>
          </a:p>
          <a:p>
            <a:pPr lvl="1"/>
            <a:r>
              <a:rPr lang="en-US" dirty="0"/>
              <a:t>Display the modified string</a:t>
            </a:r>
          </a:p>
          <a:p>
            <a:pPr marL="457200" lvl="1" indent="0">
              <a:buNone/>
            </a:pPr>
            <a:endParaRPr lang="en-US" dirty="0"/>
          </a:p>
          <a:p>
            <a:pPr marL="457200" lvl="1" indent="0">
              <a:buNone/>
            </a:pPr>
            <a:endParaRPr lang="en-US" dirty="0"/>
          </a:p>
          <a:p>
            <a:pPr marL="457200" lvl="1" indent="0">
              <a:buNone/>
            </a:pPr>
            <a:endParaRPr lang="en-US" dirty="0"/>
          </a:p>
        </p:txBody>
      </p:sp>
      <p:pic>
        <p:nvPicPr>
          <p:cNvPr id="6" name="Picture 5"/>
          <p:cNvPicPr>
            <a:picLocks noChangeAspect="1"/>
          </p:cNvPicPr>
          <p:nvPr/>
        </p:nvPicPr>
        <p:blipFill>
          <a:blip r:embed="rId2"/>
          <a:stretch>
            <a:fillRect/>
          </a:stretch>
        </p:blipFill>
        <p:spPr>
          <a:xfrm>
            <a:off x="1828800" y="2994819"/>
            <a:ext cx="4343400" cy="762000"/>
          </a:xfrm>
          <a:prstGeom prst="rect">
            <a:avLst/>
          </a:prstGeom>
        </p:spPr>
      </p:pic>
    </p:spTree>
    <p:extLst>
      <p:ext uri="{BB962C8B-B14F-4D97-AF65-F5344CB8AC3E}">
        <p14:creationId xmlns:p14="http://schemas.microsoft.com/office/powerpoint/2010/main" val="30948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defRPr/>
            </a:pPr>
            <a:r>
              <a:rPr lang="en-US"/>
              <a:t>Reading Reference</a:t>
            </a:r>
          </a:p>
        </p:txBody>
      </p:sp>
      <p:sp>
        <p:nvSpPr>
          <p:cNvPr id="6148" name="Rectangle 6"/>
          <p:cNvSpPr>
            <a:spLocks noGrp="1" noChangeArrowheads="1"/>
          </p:cNvSpPr>
          <p:nvPr>
            <p:ph type="body" idx="1"/>
          </p:nvPr>
        </p:nvSpPr>
        <p:spPr/>
        <p:txBody>
          <a:bodyPr/>
          <a:lstStyle/>
          <a:p>
            <a:r>
              <a:rPr lang="en-US" altLang="en-US" dirty="0"/>
              <a:t>How to Think Like a Computer Scientist: Learning with Python 3</a:t>
            </a:r>
          </a:p>
          <a:p>
            <a:pPr lvl="1"/>
            <a:r>
              <a:rPr lang="en-US" altLang="en-US" dirty="0"/>
              <a:t>Chapter 8</a:t>
            </a:r>
          </a:p>
          <a:p>
            <a:pPr lvl="1"/>
            <a:r>
              <a:rPr lang="en-US" altLang="en-US" sz="1800" dirty="0"/>
              <a:t>http://openbookproject.net/thinkcs/python/english3e/index.html</a:t>
            </a:r>
            <a:endParaRPr lang="en-US" altLang="en-US" dirty="0"/>
          </a:p>
        </p:txBody>
      </p:sp>
    </p:spTree>
    <p:extLst>
      <p:ext uri="{BB962C8B-B14F-4D97-AF65-F5344CB8AC3E}">
        <p14:creationId xmlns:p14="http://schemas.microsoft.com/office/powerpoint/2010/main" val="936700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a:defRPr/>
            </a:pPr>
            <a:r>
              <a:rPr lang="en-US"/>
              <a:t>Summary</a:t>
            </a:r>
          </a:p>
        </p:txBody>
      </p:sp>
      <p:sp>
        <p:nvSpPr>
          <p:cNvPr id="8196" name="Rectangle 6"/>
          <p:cNvSpPr>
            <a:spLocks noGrp="1" noChangeArrowheads="1"/>
          </p:cNvSpPr>
          <p:nvPr>
            <p:ph type="body" idx="1"/>
          </p:nvPr>
        </p:nvSpPr>
        <p:spPr/>
        <p:txBody>
          <a:bodyPr/>
          <a:lstStyle/>
          <a:p>
            <a:r>
              <a:rPr lang="en-US" altLang="en-US" dirty="0"/>
              <a:t>Accessing Characters in Strings</a:t>
            </a:r>
          </a:p>
          <a:p>
            <a:r>
              <a:rPr lang="en-US" altLang="en-US" dirty="0"/>
              <a:t>String Manipulation</a:t>
            </a:r>
          </a:p>
          <a:p>
            <a:endParaRPr lang="en-US" altLang="en-US" dirty="0"/>
          </a:p>
        </p:txBody>
      </p:sp>
    </p:spTree>
    <p:extLst>
      <p:ext uri="{BB962C8B-B14F-4D97-AF65-F5344CB8AC3E}">
        <p14:creationId xmlns:p14="http://schemas.microsoft.com/office/powerpoint/2010/main" val="3547944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dirty="0"/>
              <a:t>At the end of this lecture, you will learn how to</a:t>
            </a:r>
          </a:p>
          <a:p>
            <a:pPr marL="0" indent="0">
              <a:buNone/>
            </a:pPr>
            <a:endParaRPr lang="en-US" dirty="0"/>
          </a:p>
          <a:p>
            <a:r>
              <a:rPr lang="en-US" dirty="0"/>
              <a:t>Access characters in strings</a:t>
            </a:r>
          </a:p>
          <a:p>
            <a:r>
              <a:rPr lang="en-US" dirty="0"/>
              <a:t>How to manipulate strings</a:t>
            </a:r>
          </a:p>
          <a:p>
            <a:endParaRPr lang="en-US" dirty="0"/>
          </a:p>
        </p:txBody>
      </p:sp>
      <p:pic>
        <p:nvPicPr>
          <p:cNvPr id="6" name="L1-p2.mp3" descr="L1-p2.mp3">
            <a:hlinkClick r:id="" action="ppaction://media"/>
            <a:extLst>
              <a:ext uri="{FF2B5EF4-FFF2-40B4-BE49-F238E27FC236}">
                <a16:creationId xmlns:a16="http://schemas.microsoft.com/office/drawing/2014/main" id="{927481BA-8121-D34C-86E0-13CA951280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6638" y="122239"/>
            <a:ext cx="411161" cy="411161"/>
          </a:xfrm>
          <a:prstGeom prst="rect">
            <a:avLst/>
          </a:prstGeom>
        </p:spPr>
      </p:pic>
    </p:spTree>
    <p:extLst>
      <p:ext uri="{BB962C8B-B14F-4D97-AF65-F5344CB8AC3E}">
        <p14:creationId xmlns:p14="http://schemas.microsoft.com/office/powerpoint/2010/main" val="353156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Accessing Characters in Strings</a:t>
            </a:r>
          </a:p>
        </p:txBody>
      </p:sp>
      <p:sp>
        <p:nvSpPr>
          <p:cNvPr id="5124" name="Rectangle 3"/>
          <p:cNvSpPr>
            <a:spLocks noGrp="1" noChangeArrowheads="1"/>
          </p:cNvSpPr>
          <p:nvPr>
            <p:ph type="body" idx="1"/>
          </p:nvPr>
        </p:nvSpPr>
        <p:spPr/>
        <p:txBody>
          <a:bodyPr/>
          <a:lstStyle/>
          <a:p>
            <a:r>
              <a:rPr lang="en-US" altLang="en-US" dirty="0"/>
              <a:t>A </a:t>
            </a:r>
            <a:r>
              <a:rPr lang="en-US" altLang="en-US" b="1" i="1" dirty="0">
                <a:solidFill>
                  <a:srgbClr val="FF0000"/>
                </a:solidFill>
              </a:rPr>
              <a:t>string</a:t>
            </a:r>
            <a:r>
              <a:rPr lang="en-US" altLang="en-US" dirty="0"/>
              <a:t> is a </a:t>
            </a:r>
            <a:r>
              <a:rPr lang="en-US" altLang="en-US" b="1" dirty="0"/>
              <a:t>sequence of characters</a:t>
            </a:r>
            <a:r>
              <a:rPr lang="en-US" altLang="en-US" dirty="0"/>
              <a:t>.</a:t>
            </a:r>
          </a:p>
          <a:p>
            <a:pPr lvl="1"/>
            <a:r>
              <a:rPr lang="en-US" altLang="en-US" dirty="0"/>
              <a:t>Use the bracket operator </a:t>
            </a:r>
            <a:r>
              <a:rPr lang="en-US" altLang="en-US" b="1" dirty="0">
                <a:solidFill>
                  <a:srgbClr val="FF0000"/>
                </a:solidFill>
              </a:rPr>
              <a:t>[ ]</a:t>
            </a:r>
            <a:r>
              <a:rPr lang="en-US" altLang="en-US" dirty="0"/>
              <a:t> to access a character in the string.</a:t>
            </a:r>
          </a:p>
          <a:p>
            <a:endParaRPr lang="en-US" altLang="en-US" sz="2400" dirty="0">
              <a:solidFill>
                <a:schemeClr val="tx1"/>
              </a:solidFill>
            </a:endParaRPr>
          </a:p>
          <a:p>
            <a:endParaRPr lang="en-US" altLang="en-US" sz="2400" dirty="0">
              <a:solidFill>
                <a:schemeClr val="tx1"/>
              </a:solidFill>
            </a:endParaRPr>
          </a:p>
          <a:p>
            <a:endParaRPr lang="en-US" altLang="en-US" sz="2400" dirty="0">
              <a:solidFill>
                <a:schemeClr val="tx1"/>
              </a:solidFill>
            </a:endParaRPr>
          </a:p>
          <a:p>
            <a:r>
              <a:rPr lang="en-US" altLang="en-US" dirty="0"/>
              <a:t>Positions of a string's characters are numbered from 0, on the left, to the length of the string minus one.</a:t>
            </a:r>
          </a:p>
          <a:p>
            <a:pPr lvl="1"/>
            <a:r>
              <a:rPr lang="en-US" altLang="en-US" dirty="0"/>
              <a:t>Use </a:t>
            </a:r>
            <a:r>
              <a:rPr lang="en-US" altLang="en-US" u="sng" dirty="0">
                <a:solidFill>
                  <a:srgbClr val="FF0000"/>
                </a:solidFill>
              </a:rPr>
              <a:t>negative index </a:t>
            </a:r>
            <a:r>
              <a:rPr lang="en-US" altLang="en-US" dirty="0"/>
              <a:t>to access characters from </a:t>
            </a:r>
            <a:r>
              <a:rPr lang="en-US" altLang="en-US" u="sng" dirty="0"/>
              <a:t>right to left</a:t>
            </a:r>
            <a:r>
              <a:rPr lang="en-US" altLang="en-US" dirty="0"/>
              <a:t>.</a:t>
            </a:r>
          </a:p>
          <a:p>
            <a:endParaRPr lang="en-US" altLang="en-US" sz="2400" dirty="0">
              <a:solidFill>
                <a:schemeClr val="tx1"/>
              </a:solidFill>
            </a:endParaRPr>
          </a:p>
          <a:p>
            <a:endParaRPr lang="en-US" altLang="en-US" sz="2400" dirty="0">
              <a:solidFill>
                <a:schemeClr val="tx1"/>
              </a:solidFill>
            </a:endParaRPr>
          </a:p>
          <a:p>
            <a:endParaRPr lang="en-US" altLang="en-US" dirty="0"/>
          </a:p>
        </p:txBody>
      </p:sp>
      <p:pic>
        <p:nvPicPr>
          <p:cNvPr id="11" name="Picture 10"/>
          <p:cNvPicPr>
            <a:picLocks noChangeAspect="1"/>
          </p:cNvPicPr>
          <p:nvPr/>
        </p:nvPicPr>
        <p:blipFill>
          <a:blip r:embed="rId5"/>
          <a:stretch>
            <a:fillRect/>
          </a:stretch>
        </p:blipFill>
        <p:spPr>
          <a:xfrm>
            <a:off x="1036714" y="1966119"/>
            <a:ext cx="2830286" cy="762000"/>
          </a:xfrm>
          <a:prstGeom prst="rect">
            <a:avLst/>
          </a:prstGeom>
          <a:ln>
            <a:solidFill>
              <a:schemeClr val="tx1"/>
            </a:solidFill>
          </a:ln>
        </p:spPr>
      </p:pic>
      <p:graphicFrame>
        <p:nvGraphicFramePr>
          <p:cNvPr id="12" name="Table 11"/>
          <p:cNvGraphicFramePr>
            <a:graphicFrameLocks noGrp="1"/>
          </p:cNvGraphicFramePr>
          <p:nvPr>
            <p:extLst>
              <p:ext uri="{D42A27DB-BD31-4B8C-83A1-F6EECF244321}">
                <p14:modId xmlns:p14="http://schemas.microsoft.com/office/powerpoint/2010/main" val="3330419164"/>
              </p:ext>
            </p:extLst>
          </p:nvPr>
        </p:nvGraphicFramePr>
        <p:xfrm>
          <a:off x="4343400" y="1905000"/>
          <a:ext cx="4248000" cy="792480"/>
        </p:xfrm>
        <a:graphic>
          <a:graphicData uri="http://schemas.openxmlformats.org/drawingml/2006/table">
            <a:tbl>
              <a:tblPr firstRow="1" bandRow="1">
                <a:tableStyleId>{5C22544A-7EE6-4342-B048-85BDC9FD1C3A}</a:tableStyleId>
              </a:tblPr>
              <a:tblGrid>
                <a:gridCol w="1080000">
                  <a:extLst>
                    <a:ext uri="{9D8B030D-6E8A-4147-A177-3AD203B41FA5}">
                      <a16:colId xmlns:a16="http://schemas.microsoft.com/office/drawing/2014/main" val="20000"/>
                    </a:ext>
                  </a:extLst>
                </a:gridCol>
                <a:gridCol w="396000">
                  <a:extLst>
                    <a:ext uri="{9D8B030D-6E8A-4147-A177-3AD203B41FA5}">
                      <a16:colId xmlns:a16="http://schemas.microsoft.com/office/drawing/2014/main" val="20001"/>
                    </a:ext>
                  </a:extLst>
                </a:gridCol>
                <a:gridCol w="396000">
                  <a:extLst>
                    <a:ext uri="{9D8B030D-6E8A-4147-A177-3AD203B41FA5}">
                      <a16:colId xmlns:a16="http://schemas.microsoft.com/office/drawing/2014/main" val="20002"/>
                    </a:ext>
                  </a:extLst>
                </a:gridCol>
                <a:gridCol w="396000">
                  <a:extLst>
                    <a:ext uri="{9D8B030D-6E8A-4147-A177-3AD203B41FA5}">
                      <a16:colId xmlns:a16="http://schemas.microsoft.com/office/drawing/2014/main" val="20003"/>
                    </a:ext>
                  </a:extLst>
                </a:gridCol>
                <a:gridCol w="396000">
                  <a:extLst>
                    <a:ext uri="{9D8B030D-6E8A-4147-A177-3AD203B41FA5}">
                      <a16:colId xmlns:a16="http://schemas.microsoft.com/office/drawing/2014/main" val="20004"/>
                    </a:ext>
                  </a:extLst>
                </a:gridCol>
                <a:gridCol w="396000">
                  <a:extLst>
                    <a:ext uri="{9D8B030D-6E8A-4147-A177-3AD203B41FA5}">
                      <a16:colId xmlns:a16="http://schemas.microsoft.com/office/drawing/2014/main" val="20005"/>
                    </a:ext>
                  </a:extLst>
                </a:gridCol>
                <a:gridCol w="396000">
                  <a:extLst>
                    <a:ext uri="{9D8B030D-6E8A-4147-A177-3AD203B41FA5}">
                      <a16:colId xmlns:a16="http://schemas.microsoft.com/office/drawing/2014/main" val="20006"/>
                    </a:ext>
                  </a:extLst>
                </a:gridCol>
                <a:gridCol w="396000">
                  <a:extLst>
                    <a:ext uri="{9D8B030D-6E8A-4147-A177-3AD203B41FA5}">
                      <a16:colId xmlns:a16="http://schemas.microsoft.com/office/drawing/2014/main" val="20007"/>
                    </a:ext>
                  </a:extLst>
                </a:gridCol>
                <a:gridCol w="396000">
                  <a:extLst>
                    <a:ext uri="{9D8B030D-6E8A-4147-A177-3AD203B41FA5}">
                      <a16:colId xmlns:a16="http://schemas.microsoft.com/office/drawing/2014/main" val="20008"/>
                    </a:ext>
                  </a:extLst>
                </a:gridCol>
              </a:tblGrid>
              <a:tr h="370840">
                <a:tc>
                  <a:txBody>
                    <a:bodyPr/>
                    <a:lstStyle/>
                    <a:p>
                      <a:pPr algn="ctr"/>
                      <a:r>
                        <a:rPr lang="en-US" sz="2000" dirty="0">
                          <a:solidFill>
                            <a:schemeClr val="tx1"/>
                          </a:solidFill>
                        </a:rPr>
                        <a:t>name</a:t>
                      </a:r>
                      <a:endParaRPr lang="en-SG" sz="2000" dirty="0">
                        <a:solidFill>
                          <a:schemeClr val="tx1"/>
                        </a:solidFill>
                      </a:endParaRPr>
                    </a:p>
                  </a:txBody>
                  <a:tcPr/>
                </a:tc>
                <a:tc>
                  <a:txBody>
                    <a:bodyPr/>
                    <a:lstStyle/>
                    <a:p>
                      <a:pPr algn="ctr"/>
                      <a:r>
                        <a:rPr lang="en-US" sz="2000" dirty="0">
                          <a:solidFill>
                            <a:schemeClr val="tx1"/>
                          </a:solidFill>
                        </a:rPr>
                        <a:t>N</a:t>
                      </a:r>
                      <a:endParaRPr lang="en-SG" sz="2000" dirty="0">
                        <a:solidFill>
                          <a:schemeClr val="tx1"/>
                        </a:solidFill>
                      </a:endParaRPr>
                    </a:p>
                  </a:txBody>
                  <a:tcPr/>
                </a:tc>
                <a:tc>
                  <a:txBody>
                    <a:bodyPr/>
                    <a:lstStyle/>
                    <a:p>
                      <a:pPr algn="ctr"/>
                      <a:r>
                        <a:rPr lang="en-US" sz="2000" dirty="0">
                          <a:solidFill>
                            <a:schemeClr val="tx1"/>
                          </a:solidFill>
                        </a:rPr>
                        <a:t>g</a:t>
                      </a:r>
                      <a:endParaRPr lang="en-SG" sz="2000" dirty="0">
                        <a:solidFill>
                          <a:schemeClr val="tx1"/>
                        </a:solidFill>
                      </a:endParaRPr>
                    </a:p>
                  </a:txBody>
                  <a:tcPr/>
                </a:tc>
                <a:tc>
                  <a:txBody>
                    <a:bodyPr/>
                    <a:lstStyle/>
                    <a:p>
                      <a:pPr algn="ctr"/>
                      <a:r>
                        <a:rPr lang="en-US" sz="2000" dirty="0">
                          <a:solidFill>
                            <a:schemeClr val="tx1"/>
                          </a:solidFill>
                        </a:rPr>
                        <a:t>e</a:t>
                      </a:r>
                      <a:endParaRPr lang="en-SG" sz="2000" dirty="0">
                        <a:solidFill>
                          <a:schemeClr val="tx1"/>
                        </a:solidFill>
                      </a:endParaRPr>
                    </a:p>
                  </a:txBody>
                  <a:tcPr/>
                </a:tc>
                <a:tc>
                  <a:txBody>
                    <a:bodyPr/>
                    <a:lstStyle/>
                    <a:p>
                      <a:pPr algn="ctr"/>
                      <a:r>
                        <a:rPr lang="en-US" sz="2000" dirty="0">
                          <a:solidFill>
                            <a:schemeClr val="tx1"/>
                          </a:solidFill>
                        </a:rPr>
                        <a:t>e</a:t>
                      </a:r>
                      <a:endParaRPr lang="en-SG" sz="2000" dirty="0">
                        <a:solidFill>
                          <a:schemeClr val="tx1"/>
                        </a:solidFill>
                      </a:endParaRPr>
                    </a:p>
                  </a:txBody>
                  <a:tcPr/>
                </a:tc>
                <a:tc>
                  <a:txBody>
                    <a:bodyPr/>
                    <a:lstStyle/>
                    <a:p>
                      <a:pPr algn="ctr"/>
                      <a:endParaRPr lang="en-SG" sz="2000" dirty="0">
                        <a:solidFill>
                          <a:schemeClr val="tx1"/>
                        </a:solidFill>
                      </a:endParaRPr>
                    </a:p>
                  </a:txBody>
                  <a:tcPr/>
                </a:tc>
                <a:tc>
                  <a:txBody>
                    <a:bodyPr/>
                    <a:lstStyle/>
                    <a:p>
                      <a:pPr algn="ctr"/>
                      <a:r>
                        <a:rPr lang="en-US" sz="2000" dirty="0">
                          <a:solidFill>
                            <a:schemeClr val="tx1"/>
                          </a:solidFill>
                        </a:rPr>
                        <a:t>A</a:t>
                      </a:r>
                      <a:endParaRPr lang="en-SG" sz="2000" dirty="0">
                        <a:solidFill>
                          <a:schemeClr val="tx1"/>
                        </a:solidFill>
                      </a:endParaRPr>
                    </a:p>
                  </a:txBody>
                  <a:tcPr/>
                </a:tc>
                <a:tc>
                  <a:txBody>
                    <a:bodyPr/>
                    <a:lstStyle/>
                    <a:p>
                      <a:pPr algn="ctr"/>
                      <a:r>
                        <a:rPr lang="en-US" sz="2000" dirty="0">
                          <a:solidFill>
                            <a:schemeClr val="tx1"/>
                          </a:solidFill>
                        </a:rPr>
                        <a:t>n</a:t>
                      </a:r>
                      <a:endParaRPr lang="en-SG" sz="2000" dirty="0">
                        <a:solidFill>
                          <a:schemeClr val="tx1"/>
                        </a:solidFill>
                      </a:endParaRPr>
                    </a:p>
                  </a:txBody>
                  <a:tcPr/>
                </a:tc>
                <a:tc>
                  <a:txBody>
                    <a:bodyPr/>
                    <a:lstStyle/>
                    <a:p>
                      <a:pPr algn="ctr"/>
                      <a:r>
                        <a:rPr lang="en-US" sz="2000" dirty="0">
                          <a:solidFill>
                            <a:schemeClr val="tx1"/>
                          </a:solidFill>
                        </a:rPr>
                        <a:t>n</a:t>
                      </a:r>
                      <a:endParaRPr lang="en-SG" sz="2000" dirty="0">
                        <a:solidFill>
                          <a:schemeClr val="tx1"/>
                        </a:solidFill>
                      </a:endParaRPr>
                    </a:p>
                  </a:txBody>
                  <a:tcPr/>
                </a:tc>
                <a:extLst>
                  <a:ext uri="{0D108BD9-81ED-4DB2-BD59-A6C34878D82A}">
                    <a16:rowId xmlns:a16="http://schemas.microsoft.com/office/drawing/2014/main" val="10000"/>
                  </a:ext>
                </a:extLst>
              </a:tr>
              <a:tr h="370840">
                <a:tc>
                  <a:txBody>
                    <a:bodyPr/>
                    <a:lstStyle/>
                    <a:p>
                      <a:pPr algn="ctr"/>
                      <a:r>
                        <a:rPr lang="en-US" sz="2000" dirty="0"/>
                        <a:t>position</a:t>
                      </a:r>
                      <a:endParaRPr lang="en-SG" sz="2000" dirty="0"/>
                    </a:p>
                  </a:txBody>
                  <a:tcPr/>
                </a:tc>
                <a:tc>
                  <a:txBody>
                    <a:bodyPr/>
                    <a:lstStyle/>
                    <a:p>
                      <a:pPr algn="ctr"/>
                      <a:r>
                        <a:rPr lang="en-US" sz="2000" dirty="0"/>
                        <a:t>0</a:t>
                      </a:r>
                      <a:endParaRPr lang="en-SG" sz="2000" dirty="0"/>
                    </a:p>
                  </a:txBody>
                  <a:tcPr/>
                </a:tc>
                <a:tc>
                  <a:txBody>
                    <a:bodyPr/>
                    <a:lstStyle/>
                    <a:p>
                      <a:pPr algn="ctr"/>
                      <a:r>
                        <a:rPr lang="en-US" sz="2000" dirty="0"/>
                        <a:t>1</a:t>
                      </a:r>
                      <a:endParaRPr lang="en-SG" sz="2000" dirty="0"/>
                    </a:p>
                  </a:txBody>
                  <a:tcPr/>
                </a:tc>
                <a:tc>
                  <a:txBody>
                    <a:bodyPr/>
                    <a:lstStyle/>
                    <a:p>
                      <a:pPr algn="ctr"/>
                      <a:r>
                        <a:rPr lang="en-US" sz="2000" dirty="0"/>
                        <a:t>2</a:t>
                      </a:r>
                      <a:endParaRPr lang="en-SG" sz="2000" dirty="0"/>
                    </a:p>
                  </a:txBody>
                  <a:tcPr/>
                </a:tc>
                <a:tc>
                  <a:txBody>
                    <a:bodyPr/>
                    <a:lstStyle/>
                    <a:p>
                      <a:pPr algn="ctr"/>
                      <a:r>
                        <a:rPr lang="en-US" sz="2000" dirty="0"/>
                        <a:t>3</a:t>
                      </a:r>
                      <a:endParaRPr lang="en-SG" sz="2000" dirty="0"/>
                    </a:p>
                  </a:txBody>
                  <a:tcPr/>
                </a:tc>
                <a:tc>
                  <a:txBody>
                    <a:bodyPr/>
                    <a:lstStyle/>
                    <a:p>
                      <a:pPr algn="ctr"/>
                      <a:r>
                        <a:rPr lang="en-US" sz="2000" dirty="0"/>
                        <a:t>4</a:t>
                      </a:r>
                      <a:endParaRPr lang="en-SG" sz="2000" dirty="0"/>
                    </a:p>
                  </a:txBody>
                  <a:tcPr/>
                </a:tc>
                <a:tc>
                  <a:txBody>
                    <a:bodyPr/>
                    <a:lstStyle/>
                    <a:p>
                      <a:pPr algn="ctr"/>
                      <a:r>
                        <a:rPr lang="en-US" sz="2000" dirty="0"/>
                        <a:t>5</a:t>
                      </a:r>
                      <a:endParaRPr lang="en-SG" sz="2000" dirty="0"/>
                    </a:p>
                  </a:txBody>
                  <a:tcPr/>
                </a:tc>
                <a:tc>
                  <a:txBody>
                    <a:bodyPr/>
                    <a:lstStyle/>
                    <a:p>
                      <a:pPr algn="ctr"/>
                      <a:r>
                        <a:rPr lang="en-US" sz="2000" dirty="0"/>
                        <a:t>6</a:t>
                      </a:r>
                      <a:endParaRPr lang="en-SG" sz="2000" dirty="0"/>
                    </a:p>
                  </a:txBody>
                  <a:tcPr/>
                </a:tc>
                <a:tc>
                  <a:txBody>
                    <a:bodyPr/>
                    <a:lstStyle/>
                    <a:p>
                      <a:pPr algn="ctr"/>
                      <a:r>
                        <a:rPr lang="en-US" sz="2000" dirty="0"/>
                        <a:t>7</a:t>
                      </a:r>
                      <a:endParaRPr lang="en-SG" sz="2000" dirty="0"/>
                    </a:p>
                  </a:txBody>
                  <a:tcPr/>
                </a:tc>
                <a:extLst>
                  <a:ext uri="{0D108BD9-81ED-4DB2-BD59-A6C34878D82A}">
                    <a16:rowId xmlns:a16="http://schemas.microsoft.com/office/drawing/2014/main" val="10001"/>
                  </a:ext>
                </a:extLst>
              </a:tr>
            </a:tbl>
          </a:graphicData>
        </a:graphic>
      </p:graphicFrame>
      <p:pic>
        <p:nvPicPr>
          <p:cNvPr id="13" name="Picture 12"/>
          <p:cNvPicPr>
            <a:picLocks noChangeAspect="1"/>
          </p:cNvPicPr>
          <p:nvPr/>
        </p:nvPicPr>
        <p:blipFill>
          <a:blip r:embed="rId6"/>
          <a:stretch>
            <a:fillRect/>
          </a:stretch>
        </p:blipFill>
        <p:spPr>
          <a:xfrm>
            <a:off x="1143000" y="4648200"/>
            <a:ext cx="1648558" cy="1071563"/>
          </a:xfrm>
          <a:prstGeom prst="rect">
            <a:avLst/>
          </a:prstGeom>
        </p:spPr>
      </p:pic>
      <p:pic>
        <p:nvPicPr>
          <p:cNvPr id="2" name="L1-p3.mp3">
            <a:hlinkClick r:id="" action="ppaction://media"/>
            <a:extLst>
              <a:ext uri="{FF2B5EF4-FFF2-40B4-BE49-F238E27FC236}">
                <a16:creationId xmlns:a16="http://schemas.microsoft.com/office/drawing/2014/main" id="{5C25F3DC-5126-9F49-BEB6-F3B9561C89B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61400" y="122238"/>
            <a:ext cx="406400" cy="406400"/>
          </a:xfrm>
          <a:prstGeom prst="rect">
            <a:avLst/>
          </a:prstGeom>
        </p:spPr>
      </p:pic>
    </p:spTree>
    <p:extLst>
      <p:ext uri="{BB962C8B-B14F-4D97-AF65-F5344CB8AC3E}">
        <p14:creationId xmlns:p14="http://schemas.microsoft.com/office/powerpoint/2010/main" val="351212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1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String Slices</a:t>
            </a:r>
          </a:p>
        </p:txBody>
      </p:sp>
      <p:sp>
        <p:nvSpPr>
          <p:cNvPr id="5124" name="Rectangle 3"/>
          <p:cNvSpPr>
            <a:spLocks noGrp="1" noChangeArrowheads="1"/>
          </p:cNvSpPr>
          <p:nvPr>
            <p:ph type="body" idx="1"/>
          </p:nvPr>
        </p:nvSpPr>
        <p:spPr/>
        <p:txBody>
          <a:bodyPr/>
          <a:lstStyle/>
          <a:p>
            <a:r>
              <a:rPr lang="en-US" altLang="en-US" dirty="0"/>
              <a:t>A segment of a string is called a </a:t>
            </a:r>
            <a:r>
              <a:rPr lang="en-US" altLang="en-US" i="1" dirty="0">
                <a:solidFill>
                  <a:srgbClr val="FF0000"/>
                </a:solidFill>
              </a:rPr>
              <a:t>slice</a:t>
            </a:r>
            <a:r>
              <a:rPr lang="en-US" altLang="en-US" dirty="0"/>
              <a:t>.</a:t>
            </a:r>
          </a:p>
          <a:p>
            <a:pPr lvl="1"/>
            <a:r>
              <a:rPr lang="en-US" altLang="en-US" dirty="0"/>
              <a:t>Use </a:t>
            </a:r>
            <a:r>
              <a:rPr lang="en-US" altLang="en-US" b="1" dirty="0">
                <a:solidFill>
                  <a:srgbClr val="FF0000"/>
                </a:solidFill>
                <a:latin typeface="Calibri" panose="020F0502020204030204" pitchFamily="34" charset="0"/>
                <a:cs typeface="Calibri" panose="020F0502020204030204" pitchFamily="34" charset="0"/>
              </a:rPr>
              <a:t>[</a:t>
            </a:r>
            <a:r>
              <a:rPr lang="en-US" altLang="en-US" b="1" dirty="0" err="1">
                <a:solidFill>
                  <a:srgbClr val="FF0000"/>
                </a:solidFill>
                <a:latin typeface="Calibri" panose="020F0502020204030204" pitchFamily="34" charset="0"/>
                <a:cs typeface="Calibri" panose="020F0502020204030204" pitchFamily="34" charset="0"/>
              </a:rPr>
              <a:t>n:m</a:t>
            </a:r>
            <a:r>
              <a:rPr lang="en-US" altLang="en-US" b="1" dirty="0">
                <a:solidFill>
                  <a:srgbClr val="FF0000"/>
                </a:solidFill>
                <a:latin typeface="Calibri" panose="020F0502020204030204" pitchFamily="34" charset="0"/>
                <a:cs typeface="Calibri" panose="020F0502020204030204" pitchFamily="34" charset="0"/>
              </a:rPr>
              <a:t>] </a:t>
            </a:r>
            <a:r>
              <a:rPr lang="en-US" altLang="en-US" dirty="0"/>
              <a:t>operator to access part of the string from position n to m.</a:t>
            </a:r>
          </a:p>
          <a:p>
            <a:endParaRPr lang="en-US" altLang="en-US" sz="2400" dirty="0">
              <a:solidFill>
                <a:schemeClr val="tx1"/>
              </a:solidFill>
            </a:endParaRPr>
          </a:p>
          <a:p>
            <a:pPr marL="0" indent="0">
              <a:buNone/>
            </a:pPr>
            <a:endParaRPr lang="en-US" altLang="en-US" sz="2400" dirty="0">
              <a:solidFill>
                <a:schemeClr val="tx1"/>
              </a:solidFill>
            </a:endParaRPr>
          </a:p>
          <a:p>
            <a:pPr marL="365125" lvl="1" indent="-365125">
              <a:buClrTx/>
              <a:buSzPct val="100000"/>
            </a:pPr>
            <a:endParaRPr lang="en-US" dirty="0">
              <a:solidFill>
                <a:schemeClr val="tx1"/>
              </a:solidFill>
            </a:endParaRPr>
          </a:p>
          <a:p>
            <a:pPr marL="708025" lvl="2" indent="-365125">
              <a:buSzPct val="100000"/>
              <a:buFont typeface="Wingdings" panose="05000000000000000000" pitchFamily="2" charset="2"/>
              <a:buChar char="ü"/>
            </a:pPr>
            <a:r>
              <a:rPr lang="en-US" sz="2400" dirty="0">
                <a:solidFill>
                  <a:schemeClr val="tx1"/>
                </a:solidFill>
              </a:rPr>
              <a:t>If the </a:t>
            </a:r>
            <a:r>
              <a:rPr lang="en-US" sz="2400" u="sng" dirty="0">
                <a:solidFill>
                  <a:schemeClr val="tx1"/>
                </a:solidFill>
              </a:rPr>
              <a:t>first index is omitted</a:t>
            </a:r>
            <a:r>
              <a:rPr lang="en-US" sz="2400" dirty="0">
                <a:solidFill>
                  <a:schemeClr val="tx1"/>
                </a:solidFill>
              </a:rPr>
              <a:t>, the slice starts </a:t>
            </a:r>
            <a:r>
              <a:rPr lang="en-US" sz="2400" u="sng" dirty="0">
                <a:solidFill>
                  <a:schemeClr val="tx1"/>
                </a:solidFill>
              </a:rPr>
              <a:t>from the beginning </a:t>
            </a:r>
            <a:r>
              <a:rPr lang="en-US" sz="2400" dirty="0">
                <a:solidFill>
                  <a:schemeClr val="tx1"/>
                </a:solidFill>
              </a:rPr>
              <a:t>of the string.</a:t>
            </a:r>
          </a:p>
          <a:p>
            <a:pPr marL="708025" lvl="2" indent="-365125">
              <a:buSzPct val="100000"/>
              <a:buFont typeface="Wingdings" panose="05000000000000000000" pitchFamily="2" charset="2"/>
              <a:buChar char="ü"/>
            </a:pPr>
            <a:r>
              <a:rPr lang="en-US" sz="2400" dirty="0">
                <a:solidFill>
                  <a:schemeClr val="tx1"/>
                </a:solidFill>
              </a:rPr>
              <a:t>If the </a:t>
            </a:r>
            <a:r>
              <a:rPr lang="en-US" sz="2400" u="sng" dirty="0">
                <a:solidFill>
                  <a:schemeClr val="tx1"/>
                </a:solidFill>
              </a:rPr>
              <a:t>second index is omitted</a:t>
            </a:r>
            <a:r>
              <a:rPr lang="en-US" sz="2400" dirty="0">
                <a:solidFill>
                  <a:schemeClr val="tx1"/>
                </a:solidFill>
              </a:rPr>
              <a:t>, the slice goes to the </a:t>
            </a:r>
            <a:r>
              <a:rPr lang="en-US" sz="2400" u="sng" dirty="0">
                <a:solidFill>
                  <a:schemeClr val="tx1"/>
                </a:solidFill>
              </a:rPr>
              <a:t>end of the string</a:t>
            </a:r>
            <a:r>
              <a:rPr lang="en-US" sz="2400" dirty="0">
                <a:solidFill>
                  <a:schemeClr val="tx1"/>
                </a:solidFill>
              </a:rPr>
              <a:t>.</a:t>
            </a:r>
          </a:p>
          <a:p>
            <a:pPr lvl="1"/>
            <a:endParaRPr lang="en-US" altLang="en-US" dirty="0">
              <a:solidFill>
                <a:schemeClr val="tx1"/>
              </a:solidFill>
            </a:endParaRPr>
          </a:p>
          <a:p>
            <a:endParaRPr lang="en-US" altLang="en-US" sz="2400" dirty="0">
              <a:solidFill>
                <a:schemeClr val="tx1"/>
              </a:solidFill>
            </a:endParaRPr>
          </a:p>
          <a:p>
            <a:endParaRPr lang="en-US" altLang="en-US" dirty="0"/>
          </a:p>
        </p:txBody>
      </p:sp>
      <p:pic>
        <p:nvPicPr>
          <p:cNvPr id="7" name="Picture 6"/>
          <p:cNvPicPr>
            <a:picLocks noChangeAspect="1"/>
          </p:cNvPicPr>
          <p:nvPr/>
        </p:nvPicPr>
        <p:blipFill>
          <a:blip r:embed="rId5"/>
          <a:stretch>
            <a:fillRect/>
          </a:stretch>
        </p:blipFill>
        <p:spPr>
          <a:xfrm>
            <a:off x="719274" y="1971368"/>
            <a:ext cx="2222046" cy="676275"/>
          </a:xfrm>
          <a:prstGeom prst="rect">
            <a:avLst/>
          </a:prstGeom>
          <a:ln>
            <a:solidFill>
              <a:schemeClr val="tx1"/>
            </a:solidFill>
          </a:ln>
        </p:spPr>
      </p:pic>
      <p:graphicFrame>
        <p:nvGraphicFramePr>
          <p:cNvPr id="8" name="Table 7"/>
          <p:cNvGraphicFramePr>
            <a:graphicFrameLocks noGrp="1"/>
          </p:cNvGraphicFramePr>
          <p:nvPr>
            <p:extLst>
              <p:ext uri="{D42A27DB-BD31-4B8C-83A1-F6EECF244321}">
                <p14:modId xmlns:p14="http://schemas.microsoft.com/office/powerpoint/2010/main" val="2353589845"/>
              </p:ext>
            </p:extLst>
          </p:nvPr>
        </p:nvGraphicFramePr>
        <p:xfrm>
          <a:off x="4343400" y="1981200"/>
          <a:ext cx="4248000" cy="792480"/>
        </p:xfrm>
        <a:graphic>
          <a:graphicData uri="http://schemas.openxmlformats.org/drawingml/2006/table">
            <a:tbl>
              <a:tblPr firstRow="1" bandRow="1">
                <a:tableStyleId>{5C22544A-7EE6-4342-B048-85BDC9FD1C3A}</a:tableStyleId>
              </a:tblPr>
              <a:tblGrid>
                <a:gridCol w="1080000">
                  <a:extLst>
                    <a:ext uri="{9D8B030D-6E8A-4147-A177-3AD203B41FA5}">
                      <a16:colId xmlns:a16="http://schemas.microsoft.com/office/drawing/2014/main" val="20000"/>
                    </a:ext>
                  </a:extLst>
                </a:gridCol>
                <a:gridCol w="396000">
                  <a:extLst>
                    <a:ext uri="{9D8B030D-6E8A-4147-A177-3AD203B41FA5}">
                      <a16:colId xmlns:a16="http://schemas.microsoft.com/office/drawing/2014/main" val="20001"/>
                    </a:ext>
                  </a:extLst>
                </a:gridCol>
                <a:gridCol w="396000">
                  <a:extLst>
                    <a:ext uri="{9D8B030D-6E8A-4147-A177-3AD203B41FA5}">
                      <a16:colId xmlns:a16="http://schemas.microsoft.com/office/drawing/2014/main" val="20002"/>
                    </a:ext>
                  </a:extLst>
                </a:gridCol>
                <a:gridCol w="396000">
                  <a:extLst>
                    <a:ext uri="{9D8B030D-6E8A-4147-A177-3AD203B41FA5}">
                      <a16:colId xmlns:a16="http://schemas.microsoft.com/office/drawing/2014/main" val="20003"/>
                    </a:ext>
                  </a:extLst>
                </a:gridCol>
                <a:gridCol w="396000">
                  <a:extLst>
                    <a:ext uri="{9D8B030D-6E8A-4147-A177-3AD203B41FA5}">
                      <a16:colId xmlns:a16="http://schemas.microsoft.com/office/drawing/2014/main" val="20004"/>
                    </a:ext>
                  </a:extLst>
                </a:gridCol>
                <a:gridCol w="396000">
                  <a:extLst>
                    <a:ext uri="{9D8B030D-6E8A-4147-A177-3AD203B41FA5}">
                      <a16:colId xmlns:a16="http://schemas.microsoft.com/office/drawing/2014/main" val="20005"/>
                    </a:ext>
                  </a:extLst>
                </a:gridCol>
                <a:gridCol w="396000">
                  <a:extLst>
                    <a:ext uri="{9D8B030D-6E8A-4147-A177-3AD203B41FA5}">
                      <a16:colId xmlns:a16="http://schemas.microsoft.com/office/drawing/2014/main" val="20006"/>
                    </a:ext>
                  </a:extLst>
                </a:gridCol>
                <a:gridCol w="396000">
                  <a:extLst>
                    <a:ext uri="{9D8B030D-6E8A-4147-A177-3AD203B41FA5}">
                      <a16:colId xmlns:a16="http://schemas.microsoft.com/office/drawing/2014/main" val="20007"/>
                    </a:ext>
                  </a:extLst>
                </a:gridCol>
                <a:gridCol w="396000">
                  <a:extLst>
                    <a:ext uri="{9D8B030D-6E8A-4147-A177-3AD203B41FA5}">
                      <a16:colId xmlns:a16="http://schemas.microsoft.com/office/drawing/2014/main" val="20008"/>
                    </a:ext>
                  </a:extLst>
                </a:gridCol>
              </a:tblGrid>
              <a:tr h="370840">
                <a:tc>
                  <a:txBody>
                    <a:bodyPr/>
                    <a:lstStyle/>
                    <a:p>
                      <a:pPr algn="ctr"/>
                      <a:r>
                        <a:rPr lang="en-US" sz="2000" dirty="0">
                          <a:solidFill>
                            <a:schemeClr val="tx1"/>
                          </a:solidFill>
                        </a:rPr>
                        <a:t>name</a:t>
                      </a:r>
                      <a:endParaRPr lang="en-SG" sz="2000" dirty="0">
                        <a:solidFill>
                          <a:schemeClr val="tx1"/>
                        </a:solidFill>
                      </a:endParaRPr>
                    </a:p>
                  </a:txBody>
                  <a:tcPr/>
                </a:tc>
                <a:tc>
                  <a:txBody>
                    <a:bodyPr/>
                    <a:lstStyle/>
                    <a:p>
                      <a:pPr algn="ctr"/>
                      <a:r>
                        <a:rPr lang="en-US" sz="2000" dirty="0">
                          <a:solidFill>
                            <a:schemeClr val="tx1"/>
                          </a:solidFill>
                        </a:rPr>
                        <a:t>N</a:t>
                      </a:r>
                      <a:endParaRPr lang="en-SG" sz="2000" dirty="0">
                        <a:solidFill>
                          <a:schemeClr val="tx1"/>
                        </a:solidFill>
                      </a:endParaRPr>
                    </a:p>
                  </a:txBody>
                  <a:tcPr/>
                </a:tc>
                <a:tc>
                  <a:txBody>
                    <a:bodyPr/>
                    <a:lstStyle/>
                    <a:p>
                      <a:pPr algn="ctr"/>
                      <a:r>
                        <a:rPr lang="en-US" sz="2000" dirty="0">
                          <a:solidFill>
                            <a:schemeClr val="tx1"/>
                          </a:solidFill>
                        </a:rPr>
                        <a:t>g</a:t>
                      </a:r>
                      <a:endParaRPr lang="en-SG" sz="2000" dirty="0">
                        <a:solidFill>
                          <a:schemeClr val="tx1"/>
                        </a:solidFill>
                      </a:endParaRPr>
                    </a:p>
                  </a:txBody>
                  <a:tcPr/>
                </a:tc>
                <a:tc>
                  <a:txBody>
                    <a:bodyPr/>
                    <a:lstStyle/>
                    <a:p>
                      <a:pPr algn="ctr"/>
                      <a:r>
                        <a:rPr lang="en-US" sz="2000" dirty="0">
                          <a:solidFill>
                            <a:schemeClr val="tx1"/>
                          </a:solidFill>
                        </a:rPr>
                        <a:t>e</a:t>
                      </a:r>
                      <a:endParaRPr lang="en-SG" sz="2000" dirty="0">
                        <a:solidFill>
                          <a:schemeClr val="tx1"/>
                        </a:solidFill>
                      </a:endParaRPr>
                    </a:p>
                  </a:txBody>
                  <a:tcPr/>
                </a:tc>
                <a:tc>
                  <a:txBody>
                    <a:bodyPr/>
                    <a:lstStyle/>
                    <a:p>
                      <a:pPr algn="ctr"/>
                      <a:r>
                        <a:rPr lang="en-US" sz="2000" dirty="0">
                          <a:solidFill>
                            <a:schemeClr val="tx1"/>
                          </a:solidFill>
                        </a:rPr>
                        <a:t>e</a:t>
                      </a:r>
                      <a:endParaRPr lang="en-SG" sz="2000" dirty="0">
                        <a:solidFill>
                          <a:schemeClr val="tx1"/>
                        </a:solidFill>
                      </a:endParaRPr>
                    </a:p>
                  </a:txBody>
                  <a:tcPr/>
                </a:tc>
                <a:tc>
                  <a:txBody>
                    <a:bodyPr/>
                    <a:lstStyle/>
                    <a:p>
                      <a:pPr algn="ctr"/>
                      <a:endParaRPr lang="en-SG" sz="2000" dirty="0">
                        <a:solidFill>
                          <a:schemeClr val="tx1"/>
                        </a:solidFill>
                      </a:endParaRPr>
                    </a:p>
                  </a:txBody>
                  <a:tcPr/>
                </a:tc>
                <a:tc>
                  <a:txBody>
                    <a:bodyPr/>
                    <a:lstStyle/>
                    <a:p>
                      <a:pPr algn="ctr"/>
                      <a:r>
                        <a:rPr lang="en-US" sz="2000" dirty="0">
                          <a:solidFill>
                            <a:schemeClr val="tx1"/>
                          </a:solidFill>
                        </a:rPr>
                        <a:t>A</a:t>
                      </a:r>
                      <a:endParaRPr lang="en-SG" sz="2000" dirty="0">
                        <a:solidFill>
                          <a:schemeClr val="tx1"/>
                        </a:solidFill>
                      </a:endParaRPr>
                    </a:p>
                  </a:txBody>
                  <a:tcPr/>
                </a:tc>
                <a:tc>
                  <a:txBody>
                    <a:bodyPr/>
                    <a:lstStyle/>
                    <a:p>
                      <a:pPr algn="ctr"/>
                      <a:r>
                        <a:rPr lang="en-US" sz="2000" dirty="0">
                          <a:solidFill>
                            <a:schemeClr val="tx1"/>
                          </a:solidFill>
                        </a:rPr>
                        <a:t>n</a:t>
                      </a:r>
                      <a:endParaRPr lang="en-SG" sz="2000" dirty="0">
                        <a:solidFill>
                          <a:schemeClr val="tx1"/>
                        </a:solidFill>
                      </a:endParaRPr>
                    </a:p>
                  </a:txBody>
                  <a:tcPr/>
                </a:tc>
                <a:tc>
                  <a:txBody>
                    <a:bodyPr/>
                    <a:lstStyle/>
                    <a:p>
                      <a:pPr algn="ctr"/>
                      <a:r>
                        <a:rPr lang="en-US" sz="2000" dirty="0">
                          <a:solidFill>
                            <a:schemeClr val="tx1"/>
                          </a:solidFill>
                        </a:rPr>
                        <a:t>n</a:t>
                      </a:r>
                      <a:endParaRPr lang="en-SG" sz="2000" dirty="0">
                        <a:solidFill>
                          <a:schemeClr val="tx1"/>
                        </a:solidFill>
                      </a:endParaRPr>
                    </a:p>
                  </a:txBody>
                  <a:tcPr/>
                </a:tc>
                <a:extLst>
                  <a:ext uri="{0D108BD9-81ED-4DB2-BD59-A6C34878D82A}">
                    <a16:rowId xmlns:a16="http://schemas.microsoft.com/office/drawing/2014/main" val="10000"/>
                  </a:ext>
                </a:extLst>
              </a:tr>
              <a:tr h="370840">
                <a:tc>
                  <a:txBody>
                    <a:bodyPr/>
                    <a:lstStyle/>
                    <a:p>
                      <a:pPr algn="ctr"/>
                      <a:r>
                        <a:rPr lang="en-US" sz="2000" dirty="0"/>
                        <a:t>position</a:t>
                      </a:r>
                      <a:endParaRPr lang="en-SG" sz="2000" dirty="0"/>
                    </a:p>
                  </a:txBody>
                  <a:tcPr/>
                </a:tc>
                <a:tc>
                  <a:txBody>
                    <a:bodyPr/>
                    <a:lstStyle/>
                    <a:p>
                      <a:pPr algn="ctr"/>
                      <a:r>
                        <a:rPr lang="en-US" sz="2000" dirty="0"/>
                        <a:t>0</a:t>
                      </a:r>
                      <a:endParaRPr lang="en-SG" sz="2000" dirty="0"/>
                    </a:p>
                  </a:txBody>
                  <a:tcPr/>
                </a:tc>
                <a:tc>
                  <a:txBody>
                    <a:bodyPr/>
                    <a:lstStyle/>
                    <a:p>
                      <a:pPr algn="ctr"/>
                      <a:r>
                        <a:rPr lang="en-US" sz="2000" dirty="0"/>
                        <a:t>1</a:t>
                      </a:r>
                      <a:endParaRPr lang="en-SG" sz="2000" dirty="0"/>
                    </a:p>
                  </a:txBody>
                  <a:tcPr/>
                </a:tc>
                <a:tc>
                  <a:txBody>
                    <a:bodyPr/>
                    <a:lstStyle/>
                    <a:p>
                      <a:pPr algn="ctr"/>
                      <a:r>
                        <a:rPr lang="en-US" sz="2000" dirty="0"/>
                        <a:t>2</a:t>
                      </a:r>
                      <a:endParaRPr lang="en-SG" sz="2000" dirty="0"/>
                    </a:p>
                  </a:txBody>
                  <a:tcPr/>
                </a:tc>
                <a:tc>
                  <a:txBody>
                    <a:bodyPr/>
                    <a:lstStyle/>
                    <a:p>
                      <a:pPr algn="ctr"/>
                      <a:r>
                        <a:rPr lang="en-US" sz="2000" dirty="0"/>
                        <a:t>3</a:t>
                      </a:r>
                      <a:endParaRPr lang="en-SG" sz="2000" dirty="0"/>
                    </a:p>
                  </a:txBody>
                  <a:tcPr/>
                </a:tc>
                <a:tc>
                  <a:txBody>
                    <a:bodyPr/>
                    <a:lstStyle/>
                    <a:p>
                      <a:pPr algn="ctr"/>
                      <a:r>
                        <a:rPr lang="en-US" sz="2000" dirty="0"/>
                        <a:t>4</a:t>
                      </a:r>
                      <a:endParaRPr lang="en-SG" sz="2000" dirty="0"/>
                    </a:p>
                  </a:txBody>
                  <a:tcPr/>
                </a:tc>
                <a:tc>
                  <a:txBody>
                    <a:bodyPr/>
                    <a:lstStyle/>
                    <a:p>
                      <a:pPr algn="ctr"/>
                      <a:r>
                        <a:rPr lang="en-US" sz="2000" dirty="0"/>
                        <a:t>5</a:t>
                      </a:r>
                      <a:endParaRPr lang="en-SG" sz="2000" dirty="0"/>
                    </a:p>
                  </a:txBody>
                  <a:tcPr/>
                </a:tc>
                <a:tc>
                  <a:txBody>
                    <a:bodyPr/>
                    <a:lstStyle/>
                    <a:p>
                      <a:pPr algn="ctr"/>
                      <a:r>
                        <a:rPr lang="en-US" sz="2000" dirty="0"/>
                        <a:t>6</a:t>
                      </a:r>
                      <a:endParaRPr lang="en-SG" sz="2000" dirty="0"/>
                    </a:p>
                  </a:txBody>
                  <a:tcPr/>
                </a:tc>
                <a:tc>
                  <a:txBody>
                    <a:bodyPr/>
                    <a:lstStyle/>
                    <a:p>
                      <a:pPr algn="ctr"/>
                      <a:r>
                        <a:rPr lang="en-US" sz="2000" dirty="0"/>
                        <a:t>7</a:t>
                      </a:r>
                      <a:endParaRPr lang="en-SG" sz="2000" dirty="0"/>
                    </a:p>
                  </a:txBody>
                  <a:tcPr/>
                </a:tc>
                <a:extLst>
                  <a:ext uri="{0D108BD9-81ED-4DB2-BD59-A6C34878D82A}">
                    <a16:rowId xmlns:a16="http://schemas.microsoft.com/office/drawing/2014/main" val="10001"/>
                  </a:ext>
                </a:extLst>
              </a:tr>
            </a:tbl>
          </a:graphicData>
        </a:graphic>
      </p:graphicFrame>
      <p:pic>
        <p:nvPicPr>
          <p:cNvPr id="9" name="Picture 8"/>
          <p:cNvPicPr>
            <a:picLocks noChangeAspect="1"/>
          </p:cNvPicPr>
          <p:nvPr/>
        </p:nvPicPr>
        <p:blipFill>
          <a:blip r:embed="rId6"/>
          <a:stretch>
            <a:fillRect/>
          </a:stretch>
        </p:blipFill>
        <p:spPr>
          <a:xfrm>
            <a:off x="2133600" y="4495800"/>
            <a:ext cx="1615440" cy="969264"/>
          </a:xfrm>
          <a:prstGeom prst="rect">
            <a:avLst/>
          </a:prstGeom>
          <a:ln>
            <a:solidFill>
              <a:schemeClr val="tx1"/>
            </a:solidFill>
          </a:ln>
        </p:spPr>
      </p:pic>
      <p:pic>
        <p:nvPicPr>
          <p:cNvPr id="2" name="L1-p4.mp3">
            <a:hlinkClick r:id="" action="ppaction://media"/>
            <a:extLst>
              <a:ext uri="{FF2B5EF4-FFF2-40B4-BE49-F238E27FC236}">
                <a16:creationId xmlns:a16="http://schemas.microsoft.com/office/drawing/2014/main" id="{5FBFD502-9EBC-E84C-9064-5AFF0202A9B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0883" y="122238"/>
            <a:ext cx="411162" cy="411162"/>
          </a:xfrm>
          <a:prstGeom prst="rect">
            <a:avLst/>
          </a:prstGeom>
        </p:spPr>
      </p:pic>
    </p:spTree>
    <p:extLst>
      <p:ext uri="{BB962C8B-B14F-4D97-AF65-F5344CB8AC3E}">
        <p14:creationId xmlns:p14="http://schemas.microsoft.com/office/powerpoint/2010/main" val="158571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0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Other String Operators</a:t>
            </a:r>
          </a:p>
        </p:txBody>
      </p:sp>
      <p:graphicFrame>
        <p:nvGraphicFramePr>
          <p:cNvPr id="10" name="Table 9"/>
          <p:cNvGraphicFramePr>
            <a:graphicFrameLocks noGrp="1"/>
          </p:cNvGraphicFramePr>
          <p:nvPr>
            <p:extLst>
              <p:ext uri="{D42A27DB-BD31-4B8C-83A1-F6EECF244321}">
                <p14:modId xmlns:p14="http://schemas.microsoft.com/office/powerpoint/2010/main" val="2821016701"/>
              </p:ext>
            </p:extLst>
          </p:nvPr>
        </p:nvGraphicFramePr>
        <p:xfrm>
          <a:off x="152400" y="838200"/>
          <a:ext cx="8686800" cy="5029202"/>
        </p:xfrm>
        <a:graphic>
          <a:graphicData uri="http://schemas.openxmlformats.org/drawingml/2006/table">
            <a:tbl>
              <a:tblPr/>
              <a:tblGrid>
                <a:gridCol w="1230836">
                  <a:extLst>
                    <a:ext uri="{9D8B030D-6E8A-4147-A177-3AD203B41FA5}">
                      <a16:colId xmlns:a16="http://schemas.microsoft.com/office/drawing/2014/main" val="20000"/>
                    </a:ext>
                  </a:extLst>
                </a:gridCol>
                <a:gridCol w="4411525">
                  <a:extLst>
                    <a:ext uri="{9D8B030D-6E8A-4147-A177-3AD203B41FA5}">
                      <a16:colId xmlns:a16="http://schemas.microsoft.com/office/drawing/2014/main" val="20001"/>
                    </a:ext>
                  </a:extLst>
                </a:gridCol>
                <a:gridCol w="3044439">
                  <a:extLst>
                    <a:ext uri="{9D8B030D-6E8A-4147-A177-3AD203B41FA5}">
                      <a16:colId xmlns:a16="http://schemas.microsoft.com/office/drawing/2014/main" val="20002"/>
                    </a:ext>
                  </a:extLst>
                </a:gridCol>
              </a:tblGrid>
              <a:tr h="1005668">
                <a:tc>
                  <a:txBody>
                    <a:bodyPr/>
                    <a:lstStyle/>
                    <a:p>
                      <a:pPr algn="l"/>
                      <a:r>
                        <a:rPr lang="en-US" sz="1900" b="1" dirty="0">
                          <a:effectLst/>
                        </a:rPr>
                        <a:t>Operator</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ctr"/>
                      <a:r>
                        <a:rPr lang="en-US" sz="1900" b="1" dirty="0">
                          <a:effectLst/>
                        </a:rPr>
                        <a:t>Description</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1900" b="1" dirty="0">
                          <a:effectLst/>
                        </a:rPr>
                        <a:t>Example</a:t>
                      </a:r>
                    </a:p>
                    <a:p>
                      <a:pPr algn="l"/>
                      <a:r>
                        <a:rPr lang="en-US" sz="2400" b="1" dirty="0">
                          <a:solidFill>
                            <a:srgbClr val="0000FF"/>
                          </a:solidFill>
                          <a:effectLst/>
                          <a:latin typeface="Calibri" panose="020F0502020204030204" pitchFamily="34" charset="0"/>
                          <a:cs typeface="Calibri" panose="020F0502020204030204" pitchFamily="34" charset="0"/>
                        </a:rPr>
                        <a:t>a=</a:t>
                      </a:r>
                      <a:r>
                        <a:rPr lang="en-US" sz="2400" b="1" baseline="0" dirty="0">
                          <a:solidFill>
                            <a:srgbClr val="0000FF"/>
                          </a:solidFill>
                          <a:effectLst/>
                          <a:latin typeface="Calibri" panose="020F0502020204030204" pitchFamily="34" charset="0"/>
                          <a:cs typeface="Calibri" panose="020F0502020204030204" pitchFamily="34" charset="0"/>
                        </a:rPr>
                        <a:t>'</a:t>
                      </a:r>
                      <a:r>
                        <a:rPr lang="en-US" sz="2400" b="1" dirty="0">
                          <a:solidFill>
                            <a:srgbClr val="0000FF"/>
                          </a:solidFill>
                          <a:effectLst/>
                          <a:latin typeface="Calibri" panose="020F0502020204030204" pitchFamily="34" charset="0"/>
                          <a:cs typeface="Calibri" panose="020F0502020204030204" pitchFamily="34" charset="0"/>
                        </a:rPr>
                        <a:t>Hello</a:t>
                      </a:r>
                      <a:r>
                        <a:rPr lang="en-US" sz="2400" b="1" baseline="0" dirty="0">
                          <a:solidFill>
                            <a:srgbClr val="0000FF"/>
                          </a:solidFill>
                          <a:effectLst/>
                          <a:latin typeface="Calibri" panose="020F0502020204030204" pitchFamily="34" charset="0"/>
                          <a:cs typeface="Calibri" panose="020F0502020204030204" pitchFamily="34" charset="0"/>
                        </a:rPr>
                        <a:t>';   b='Python'</a:t>
                      </a:r>
                      <a:endParaRPr lang="en-US" sz="2400" b="1" dirty="0">
                        <a:solidFill>
                          <a:srgbClr val="0000FF"/>
                        </a:solidFill>
                        <a:effectLst/>
                        <a:latin typeface="Calibri" panose="020F0502020204030204" pitchFamily="34" charset="0"/>
                        <a:cs typeface="Calibri" panose="020F0502020204030204" pitchFamily="34" charset="0"/>
                      </a:endParaRP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0"/>
                  </a:ext>
                </a:extLst>
              </a:tr>
              <a:tr h="1005668">
                <a:tc>
                  <a:txBody>
                    <a:bodyPr/>
                    <a:lstStyle/>
                    <a:p>
                      <a:pPr algn="ctr"/>
                      <a:r>
                        <a:rPr lang="en-US" sz="2200" b="1" dirty="0">
                          <a:solidFill>
                            <a:srgbClr val="C00000"/>
                          </a:solidFill>
                          <a:effectLst/>
                          <a:latin typeface="Calibri" panose="020F0502020204030204" pitchFamily="34" charset="0"/>
                          <a:cs typeface="Calibri" panose="020F0502020204030204" pitchFamily="34" charset="0"/>
                        </a:rPr>
                        <a:t>+</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b="0" dirty="0">
                          <a:effectLst/>
                          <a:latin typeface="Arial Narrow" panose="020B0606020202030204" pitchFamily="34" charset="0"/>
                        </a:rPr>
                        <a:t>Concatenation </a:t>
                      </a:r>
                    </a:p>
                    <a:p>
                      <a:r>
                        <a:rPr lang="en-US" sz="2000" b="0" dirty="0">
                          <a:effectLst/>
                          <a:latin typeface="Arial Narrow" panose="020B0606020202030204" pitchFamily="34" charset="0"/>
                        </a:rPr>
                        <a:t>- Adds values on either side of the operator</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200" b="1" dirty="0">
                          <a:solidFill>
                            <a:srgbClr val="C00000"/>
                          </a:solidFill>
                          <a:effectLst/>
                          <a:latin typeface="Calibri" panose="020F0502020204030204" pitchFamily="34" charset="0"/>
                          <a:cs typeface="Calibri" panose="020F0502020204030204" pitchFamily="34" charset="0"/>
                        </a:rPr>
                        <a:t>a + b</a:t>
                      </a:r>
                    </a:p>
                    <a:p>
                      <a:r>
                        <a:rPr lang="en-US" sz="2200" dirty="0" err="1">
                          <a:effectLst/>
                          <a:latin typeface="Calibri" panose="020F0502020204030204" pitchFamily="34" charset="0"/>
                          <a:cs typeface="Calibri" panose="020F0502020204030204" pitchFamily="34" charset="0"/>
                        </a:rPr>
                        <a:t>Ans</a:t>
                      </a:r>
                      <a:r>
                        <a:rPr lang="en-US" sz="2200" dirty="0">
                          <a:effectLst/>
                          <a:latin typeface="Calibri" panose="020F0502020204030204" pitchFamily="34" charset="0"/>
                          <a:cs typeface="Calibri" panose="020F0502020204030204" pitchFamily="34" charset="0"/>
                        </a:rPr>
                        <a:t>:  </a:t>
                      </a:r>
                      <a:r>
                        <a:rPr lang="en-US" sz="2200" b="1" baseline="0" dirty="0">
                          <a:solidFill>
                            <a:srgbClr val="0000FF"/>
                          </a:solidFill>
                          <a:effectLst/>
                          <a:latin typeface="Calibri" panose="020F0502020204030204" pitchFamily="34" charset="0"/>
                          <a:cs typeface="Calibri" panose="020F0502020204030204" pitchFamily="34" charset="0"/>
                        </a:rPr>
                        <a:t>'</a:t>
                      </a:r>
                      <a:r>
                        <a:rPr lang="en-US" sz="2200" b="1" dirty="0" err="1">
                          <a:solidFill>
                            <a:srgbClr val="0000FF"/>
                          </a:solidFill>
                          <a:effectLst/>
                          <a:latin typeface="Calibri" panose="020F0502020204030204" pitchFamily="34" charset="0"/>
                          <a:cs typeface="Calibri" panose="020F0502020204030204" pitchFamily="34" charset="0"/>
                        </a:rPr>
                        <a:t>HelloPython</a:t>
                      </a:r>
                      <a:r>
                        <a:rPr lang="en-US" sz="2200" b="1" baseline="0" dirty="0">
                          <a:solidFill>
                            <a:srgbClr val="0000FF"/>
                          </a:solidFill>
                          <a:effectLst/>
                          <a:latin typeface="Calibri" panose="020F0502020204030204" pitchFamily="34" charset="0"/>
                          <a:cs typeface="Calibri" panose="020F0502020204030204" pitchFamily="34" charset="0"/>
                        </a:rPr>
                        <a:t>'</a:t>
                      </a:r>
                      <a:endParaRPr lang="en-US" sz="2200" b="1" dirty="0">
                        <a:solidFill>
                          <a:srgbClr val="0000FF"/>
                        </a:solidFill>
                        <a:effectLst/>
                        <a:latin typeface="Calibri" panose="020F0502020204030204" pitchFamily="34" charset="0"/>
                        <a:cs typeface="Calibri" panose="020F0502020204030204" pitchFamily="34" charset="0"/>
                      </a:endParaRP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1006099">
                <a:tc>
                  <a:txBody>
                    <a:bodyPr/>
                    <a:lstStyle/>
                    <a:p>
                      <a:pPr algn="ctr"/>
                      <a:r>
                        <a:rPr lang="en-US" sz="2200" b="1" dirty="0">
                          <a:solidFill>
                            <a:srgbClr val="C00000"/>
                          </a:solidFill>
                          <a:effectLst/>
                          <a:latin typeface="Calibri" panose="020F0502020204030204" pitchFamily="34" charset="0"/>
                          <a:cs typeface="Calibri" panose="020F0502020204030204" pitchFamily="34" charset="0"/>
                        </a:rPr>
                        <a:t>*</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b="0" dirty="0">
                          <a:effectLst/>
                          <a:latin typeface="Arial Narrow" panose="020B0606020202030204" pitchFamily="34" charset="0"/>
                        </a:rPr>
                        <a:t>Repetition </a:t>
                      </a:r>
                    </a:p>
                    <a:p>
                      <a:r>
                        <a:rPr lang="en-US" sz="2000" b="0" dirty="0">
                          <a:effectLst/>
                          <a:latin typeface="Arial Narrow" panose="020B0606020202030204" pitchFamily="34" charset="0"/>
                        </a:rPr>
                        <a:t>- Creates new string, concatenating multiple copies of the same string</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200" b="1" dirty="0">
                          <a:solidFill>
                            <a:srgbClr val="C00000"/>
                          </a:solidFill>
                          <a:effectLst/>
                          <a:latin typeface="Calibri" panose="020F0502020204030204" pitchFamily="34" charset="0"/>
                          <a:cs typeface="Calibri" panose="020F0502020204030204" pitchFamily="34" charset="0"/>
                        </a:rPr>
                        <a:t>a*2 </a:t>
                      </a:r>
                    </a:p>
                    <a:p>
                      <a:r>
                        <a:rPr lang="en-US" sz="2200" dirty="0" err="1">
                          <a:effectLst/>
                          <a:latin typeface="Calibri" panose="020F0502020204030204" pitchFamily="34" charset="0"/>
                          <a:cs typeface="Calibri" panose="020F0502020204030204" pitchFamily="34" charset="0"/>
                        </a:rPr>
                        <a:t>Ans</a:t>
                      </a:r>
                      <a:r>
                        <a:rPr lang="en-US" sz="2200" dirty="0">
                          <a:effectLst/>
                          <a:latin typeface="Calibri" panose="020F0502020204030204" pitchFamily="34" charset="0"/>
                          <a:cs typeface="Calibri" panose="020F0502020204030204" pitchFamily="34" charset="0"/>
                        </a:rPr>
                        <a:t>:  </a:t>
                      </a:r>
                      <a:r>
                        <a:rPr lang="en-US" sz="2200" b="1" baseline="0" dirty="0">
                          <a:solidFill>
                            <a:srgbClr val="0000FF"/>
                          </a:solidFill>
                          <a:effectLst/>
                          <a:latin typeface="Calibri" panose="020F0502020204030204" pitchFamily="34" charset="0"/>
                          <a:cs typeface="Calibri" panose="020F0502020204030204" pitchFamily="34" charset="0"/>
                        </a:rPr>
                        <a:t>'</a:t>
                      </a:r>
                      <a:r>
                        <a:rPr lang="en-US" sz="2200" b="1" dirty="0" err="1">
                          <a:solidFill>
                            <a:srgbClr val="0000FF"/>
                          </a:solidFill>
                          <a:effectLst/>
                          <a:latin typeface="Calibri" panose="020F0502020204030204" pitchFamily="34" charset="0"/>
                          <a:cs typeface="Calibri" panose="020F0502020204030204" pitchFamily="34" charset="0"/>
                        </a:rPr>
                        <a:t>HelloHello</a:t>
                      </a:r>
                      <a:r>
                        <a:rPr lang="en-US" sz="2200" b="1" baseline="0" dirty="0">
                          <a:solidFill>
                            <a:srgbClr val="0000FF"/>
                          </a:solidFill>
                          <a:effectLst/>
                          <a:latin typeface="Calibri" panose="020F0502020204030204" pitchFamily="34" charset="0"/>
                          <a:cs typeface="Calibri" panose="020F0502020204030204" pitchFamily="34" charset="0"/>
                        </a:rPr>
                        <a:t>'</a:t>
                      </a:r>
                      <a:endParaRPr lang="en-US" sz="2200" b="1" dirty="0">
                        <a:solidFill>
                          <a:srgbClr val="0000FF"/>
                        </a:solidFill>
                        <a:effectLst/>
                        <a:latin typeface="Calibri" panose="020F0502020204030204" pitchFamily="34" charset="0"/>
                        <a:cs typeface="Calibri" panose="020F0502020204030204" pitchFamily="34" charset="0"/>
                      </a:endParaRP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1005668">
                <a:tc>
                  <a:txBody>
                    <a:bodyPr/>
                    <a:lstStyle/>
                    <a:p>
                      <a:pPr algn="ctr"/>
                      <a:r>
                        <a:rPr lang="en-US" sz="2200" b="1" dirty="0">
                          <a:solidFill>
                            <a:srgbClr val="C00000"/>
                          </a:solidFill>
                          <a:effectLst/>
                          <a:latin typeface="Calibri" panose="020F0502020204030204" pitchFamily="34" charset="0"/>
                          <a:cs typeface="Calibri" panose="020F0502020204030204" pitchFamily="34" charset="0"/>
                        </a:rPr>
                        <a:t>in</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b="0" dirty="0">
                          <a:effectLst/>
                          <a:latin typeface="Arial Narrow" panose="020B0606020202030204" pitchFamily="34" charset="0"/>
                        </a:rPr>
                        <a:t>Membership </a:t>
                      </a:r>
                    </a:p>
                    <a:p>
                      <a:r>
                        <a:rPr lang="en-US" sz="2000" b="0" dirty="0">
                          <a:effectLst/>
                          <a:latin typeface="Arial Narrow" panose="020B0606020202030204" pitchFamily="34" charset="0"/>
                        </a:rPr>
                        <a:t>- Returns true if a character exists in the given string</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200" b="1" baseline="0" dirty="0">
                          <a:solidFill>
                            <a:srgbClr val="C00000"/>
                          </a:solidFill>
                          <a:effectLst/>
                          <a:latin typeface="Calibri" panose="020F0502020204030204" pitchFamily="34" charset="0"/>
                          <a:cs typeface="Calibri" panose="020F0502020204030204" pitchFamily="34" charset="0"/>
                        </a:rPr>
                        <a:t>'</a:t>
                      </a:r>
                      <a:r>
                        <a:rPr lang="en-US" sz="2200" b="1" dirty="0">
                          <a:solidFill>
                            <a:srgbClr val="C00000"/>
                          </a:solidFill>
                          <a:effectLst/>
                          <a:latin typeface="Calibri" panose="020F0502020204030204" pitchFamily="34" charset="0"/>
                          <a:cs typeface="Calibri" panose="020F0502020204030204" pitchFamily="34" charset="0"/>
                        </a:rPr>
                        <a:t>H</a:t>
                      </a:r>
                      <a:r>
                        <a:rPr lang="en-US" sz="2200" b="1" baseline="0" dirty="0">
                          <a:solidFill>
                            <a:srgbClr val="C00000"/>
                          </a:solidFill>
                          <a:effectLst/>
                          <a:latin typeface="Calibri" panose="020F0502020204030204" pitchFamily="34" charset="0"/>
                          <a:cs typeface="Calibri" panose="020F0502020204030204" pitchFamily="34" charset="0"/>
                        </a:rPr>
                        <a:t>'</a:t>
                      </a:r>
                      <a:r>
                        <a:rPr lang="en-US" sz="2200" b="1" dirty="0">
                          <a:solidFill>
                            <a:srgbClr val="C00000"/>
                          </a:solidFill>
                          <a:effectLst/>
                          <a:latin typeface="Calibri" panose="020F0502020204030204" pitchFamily="34" charset="0"/>
                          <a:cs typeface="Calibri" panose="020F0502020204030204" pitchFamily="34" charset="0"/>
                        </a:rPr>
                        <a:t> in a </a:t>
                      </a:r>
                    </a:p>
                    <a:p>
                      <a:r>
                        <a:rPr lang="en-US" sz="2200" dirty="0" err="1">
                          <a:effectLst/>
                          <a:latin typeface="Calibri" panose="020F0502020204030204" pitchFamily="34" charset="0"/>
                          <a:cs typeface="Calibri" panose="020F0502020204030204" pitchFamily="34" charset="0"/>
                        </a:rPr>
                        <a:t>Ans</a:t>
                      </a:r>
                      <a:r>
                        <a:rPr lang="en-US" sz="2200" dirty="0">
                          <a:effectLst/>
                          <a:latin typeface="Calibri" panose="020F0502020204030204" pitchFamily="34" charset="0"/>
                          <a:cs typeface="Calibri" panose="020F0502020204030204" pitchFamily="34" charset="0"/>
                        </a:rPr>
                        <a:t>:  </a:t>
                      </a:r>
                      <a:r>
                        <a:rPr lang="en-US" sz="2200" b="1" dirty="0">
                          <a:solidFill>
                            <a:srgbClr val="0000FF"/>
                          </a:solidFill>
                          <a:effectLst/>
                          <a:latin typeface="Calibri" panose="020F0502020204030204" pitchFamily="34" charset="0"/>
                          <a:cs typeface="Calibri" panose="020F0502020204030204" pitchFamily="34" charset="0"/>
                        </a:rPr>
                        <a:t>True</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3"/>
                  </a:ext>
                </a:extLst>
              </a:tr>
              <a:tr h="1006099">
                <a:tc>
                  <a:txBody>
                    <a:bodyPr/>
                    <a:lstStyle/>
                    <a:p>
                      <a:pPr algn="ctr"/>
                      <a:r>
                        <a:rPr lang="en-US" sz="2200" b="1" dirty="0">
                          <a:solidFill>
                            <a:srgbClr val="C00000"/>
                          </a:solidFill>
                          <a:effectLst/>
                          <a:latin typeface="Calibri" panose="020F0502020204030204" pitchFamily="34" charset="0"/>
                          <a:cs typeface="Calibri" panose="020F0502020204030204" pitchFamily="34" charset="0"/>
                        </a:rPr>
                        <a:t>not in</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b="0" dirty="0">
                          <a:effectLst/>
                          <a:latin typeface="Arial Narrow" panose="020B0606020202030204" pitchFamily="34" charset="0"/>
                        </a:rPr>
                        <a:t>Membership </a:t>
                      </a:r>
                    </a:p>
                    <a:p>
                      <a:r>
                        <a:rPr lang="en-US" sz="2000" b="0" dirty="0">
                          <a:effectLst/>
                          <a:latin typeface="Arial Narrow" panose="020B0606020202030204" pitchFamily="34" charset="0"/>
                        </a:rPr>
                        <a:t>- Returns true if a character does not exist in the given string</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200" baseline="0" dirty="0">
                          <a:solidFill>
                            <a:srgbClr val="C00000"/>
                          </a:solidFill>
                          <a:effectLst/>
                          <a:latin typeface="Calibri" panose="020F0502020204030204" pitchFamily="34" charset="0"/>
                          <a:cs typeface="Calibri" panose="020F0502020204030204" pitchFamily="34" charset="0"/>
                        </a:rPr>
                        <a:t>'</a:t>
                      </a:r>
                      <a:r>
                        <a:rPr lang="en-US" sz="2200" b="1" dirty="0">
                          <a:solidFill>
                            <a:srgbClr val="C00000"/>
                          </a:solidFill>
                          <a:effectLst/>
                          <a:latin typeface="Calibri" panose="020F0502020204030204" pitchFamily="34" charset="0"/>
                          <a:cs typeface="Calibri" panose="020F0502020204030204" pitchFamily="34" charset="0"/>
                        </a:rPr>
                        <a:t>M</a:t>
                      </a:r>
                      <a:r>
                        <a:rPr lang="en-US" sz="2200" baseline="0" dirty="0">
                          <a:solidFill>
                            <a:srgbClr val="C00000"/>
                          </a:solidFill>
                          <a:effectLst/>
                          <a:latin typeface="Calibri" panose="020F0502020204030204" pitchFamily="34" charset="0"/>
                          <a:cs typeface="Calibri" panose="020F0502020204030204" pitchFamily="34" charset="0"/>
                        </a:rPr>
                        <a:t>'</a:t>
                      </a:r>
                      <a:r>
                        <a:rPr lang="en-US" sz="2200" b="1" dirty="0">
                          <a:solidFill>
                            <a:srgbClr val="C00000"/>
                          </a:solidFill>
                          <a:effectLst/>
                          <a:latin typeface="Calibri" panose="020F0502020204030204" pitchFamily="34" charset="0"/>
                          <a:cs typeface="Calibri" panose="020F0502020204030204" pitchFamily="34" charset="0"/>
                        </a:rPr>
                        <a:t> not in a</a:t>
                      </a:r>
                      <a:r>
                        <a:rPr lang="en-US" sz="2200" dirty="0">
                          <a:solidFill>
                            <a:srgbClr val="C00000"/>
                          </a:solidFill>
                          <a:effectLst/>
                          <a:latin typeface="Calibri" panose="020F0502020204030204" pitchFamily="34" charset="0"/>
                          <a:cs typeface="Calibri" panose="020F0502020204030204" pitchFamily="34" charset="0"/>
                        </a:rPr>
                        <a:t> </a:t>
                      </a:r>
                    </a:p>
                    <a:p>
                      <a:r>
                        <a:rPr lang="en-US" sz="2200" dirty="0" err="1">
                          <a:effectLst/>
                          <a:latin typeface="Calibri" panose="020F0502020204030204" pitchFamily="34" charset="0"/>
                          <a:cs typeface="Calibri" panose="020F0502020204030204" pitchFamily="34" charset="0"/>
                        </a:rPr>
                        <a:t>Ans</a:t>
                      </a:r>
                      <a:r>
                        <a:rPr lang="en-US" sz="2200" dirty="0">
                          <a:effectLst/>
                          <a:latin typeface="Calibri" panose="020F0502020204030204" pitchFamily="34" charset="0"/>
                          <a:cs typeface="Calibri" panose="020F0502020204030204" pitchFamily="34" charset="0"/>
                        </a:rPr>
                        <a:t>:  </a:t>
                      </a:r>
                      <a:r>
                        <a:rPr lang="en-US" sz="2200" b="1" dirty="0">
                          <a:solidFill>
                            <a:srgbClr val="0000FF"/>
                          </a:solidFill>
                          <a:effectLst/>
                          <a:latin typeface="Calibri" panose="020F0502020204030204" pitchFamily="34" charset="0"/>
                          <a:cs typeface="Calibri" panose="020F0502020204030204" pitchFamily="34" charset="0"/>
                        </a:rPr>
                        <a:t>True</a:t>
                      </a:r>
                    </a:p>
                  </a:txBody>
                  <a:tcPr marL="29137" marR="29137" marT="29137" marB="29137">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4"/>
                  </a:ext>
                </a:extLst>
              </a:tr>
            </a:tbl>
          </a:graphicData>
        </a:graphic>
      </p:graphicFrame>
      <p:pic>
        <p:nvPicPr>
          <p:cNvPr id="2" name="L1-p5.mp3">
            <a:hlinkClick r:id="" action="ppaction://media"/>
            <a:extLst>
              <a:ext uri="{FF2B5EF4-FFF2-40B4-BE49-F238E27FC236}">
                <a16:creationId xmlns:a16="http://schemas.microsoft.com/office/drawing/2014/main" id="{05E0C8B6-36DB-754B-90F1-77B9C1A332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6764" y="132629"/>
            <a:ext cx="406400" cy="406400"/>
          </a:xfrm>
          <a:prstGeom prst="rect">
            <a:avLst/>
          </a:prstGeom>
        </p:spPr>
      </p:pic>
    </p:spTree>
    <p:extLst>
      <p:ext uri="{BB962C8B-B14F-4D97-AF65-F5344CB8AC3E}">
        <p14:creationId xmlns:p14="http://schemas.microsoft.com/office/powerpoint/2010/main" val="265582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4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Built in String function</a:t>
            </a:r>
          </a:p>
        </p:txBody>
      </p:sp>
      <p:sp>
        <p:nvSpPr>
          <p:cNvPr id="5" name="Rectangle 3"/>
          <p:cNvSpPr txBox="1">
            <a:spLocks noChangeArrowheads="1"/>
          </p:cNvSpPr>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Clr>
                <a:srgbClr val="660033"/>
              </a:buClr>
              <a:buSzPct val="70000"/>
              <a:buFont typeface="Wingdings" panose="05000000000000000000" pitchFamily="2" charset="2"/>
              <a:buChar char="q"/>
            </a:pPr>
            <a:r>
              <a:rPr lang="en-US" altLang="en-US" b="1" kern="0" dirty="0" err="1">
                <a:solidFill>
                  <a:srgbClr val="FF0000"/>
                </a:solidFill>
                <a:latin typeface="Calibri" panose="020F0502020204030204" pitchFamily="34" charset="0"/>
                <a:cs typeface="Calibri" panose="020F0502020204030204" pitchFamily="34" charset="0"/>
              </a:rPr>
              <a:t>len</a:t>
            </a:r>
            <a:r>
              <a:rPr lang="en-US" altLang="en-US" b="1" kern="0" dirty="0">
                <a:solidFill>
                  <a:srgbClr val="FF0000"/>
                </a:solidFill>
                <a:latin typeface="Calibri" panose="020F0502020204030204" pitchFamily="34" charset="0"/>
                <a:cs typeface="Calibri" panose="020F0502020204030204" pitchFamily="34" charset="0"/>
              </a:rPr>
              <a:t>(word)</a:t>
            </a:r>
          </a:p>
          <a:p>
            <a:pPr lvl="1">
              <a:buFont typeface="Wingdings" panose="05000000000000000000" pitchFamily="2" charset="2"/>
              <a:buChar char="ü"/>
            </a:pPr>
            <a:r>
              <a:rPr lang="en-US" altLang="en-US" kern="0" dirty="0">
                <a:solidFill>
                  <a:schemeClr val="tx2"/>
                </a:solidFill>
                <a:latin typeface="Arial Narrow" panose="020B0606020202030204" pitchFamily="34" charset="0"/>
              </a:rPr>
              <a:t>Returns the</a:t>
            </a:r>
            <a:r>
              <a:rPr lang="en-US" altLang="en-US" u="sng" kern="0" dirty="0">
                <a:solidFill>
                  <a:schemeClr val="tx2"/>
                </a:solidFill>
                <a:latin typeface="Arial Narrow" panose="020B0606020202030204" pitchFamily="34" charset="0"/>
              </a:rPr>
              <a:t> length </a:t>
            </a:r>
            <a:r>
              <a:rPr lang="en-US" altLang="en-US" kern="0" dirty="0">
                <a:solidFill>
                  <a:schemeClr val="tx2"/>
                </a:solidFill>
                <a:latin typeface="Arial Narrow" panose="020B0606020202030204" pitchFamily="34" charset="0"/>
              </a:rPr>
              <a:t>of the string</a:t>
            </a:r>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graphicFrame>
        <p:nvGraphicFramePr>
          <p:cNvPr id="6" name="Table 5"/>
          <p:cNvGraphicFramePr>
            <a:graphicFrameLocks noGrp="1"/>
          </p:cNvGraphicFramePr>
          <p:nvPr>
            <p:extLst>
              <p:ext uri="{D42A27DB-BD31-4B8C-83A1-F6EECF244321}">
                <p14:modId xmlns:p14="http://schemas.microsoft.com/office/powerpoint/2010/main" val="722553559"/>
              </p:ext>
            </p:extLst>
          </p:nvPr>
        </p:nvGraphicFramePr>
        <p:xfrm>
          <a:off x="4191000" y="2133600"/>
          <a:ext cx="4248000" cy="792480"/>
        </p:xfrm>
        <a:graphic>
          <a:graphicData uri="http://schemas.openxmlformats.org/drawingml/2006/table">
            <a:tbl>
              <a:tblPr firstRow="1" bandRow="1">
                <a:tableStyleId>{5C22544A-7EE6-4342-B048-85BDC9FD1C3A}</a:tableStyleId>
              </a:tblPr>
              <a:tblGrid>
                <a:gridCol w="1080000">
                  <a:extLst>
                    <a:ext uri="{9D8B030D-6E8A-4147-A177-3AD203B41FA5}">
                      <a16:colId xmlns:a16="http://schemas.microsoft.com/office/drawing/2014/main" val="20000"/>
                    </a:ext>
                  </a:extLst>
                </a:gridCol>
                <a:gridCol w="396000">
                  <a:extLst>
                    <a:ext uri="{9D8B030D-6E8A-4147-A177-3AD203B41FA5}">
                      <a16:colId xmlns:a16="http://schemas.microsoft.com/office/drawing/2014/main" val="20001"/>
                    </a:ext>
                  </a:extLst>
                </a:gridCol>
                <a:gridCol w="396000">
                  <a:extLst>
                    <a:ext uri="{9D8B030D-6E8A-4147-A177-3AD203B41FA5}">
                      <a16:colId xmlns:a16="http://schemas.microsoft.com/office/drawing/2014/main" val="20002"/>
                    </a:ext>
                  </a:extLst>
                </a:gridCol>
                <a:gridCol w="396000">
                  <a:extLst>
                    <a:ext uri="{9D8B030D-6E8A-4147-A177-3AD203B41FA5}">
                      <a16:colId xmlns:a16="http://schemas.microsoft.com/office/drawing/2014/main" val="20003"/>
                    </a:ext>
                  </a:extLst>
                </a:gridCol>
                <a:gridCol w="396000">
                  <a:extLst>
                    <a:ext uri="{9D8B030D-6E8A-4147-A177-3AD203B41FA5}">
                      <a16:colId xmlns:a16="http://schemas.microsoft.com/office/drawing/2014/main" val="20004"/>
                    </a:ext>
                  </a:extLst>
                </a:gridCol>
                <a:gridCol w="396000">
                  <a:extLst>
                    <a:ext uri="{9D8B030D-6E8A-4147-A177-3AD203B41FA5}">
                      <a16:colId xmlns:a16="http://schemas.microsoft.com/office/drawing/2014/main" val="20005"/>
                    </a:ext>
                  </a:extLst>
                </a:gridCol>
                <a:gridCol w="396000">
                  <a:extLst>
                    <a:ext uri="{9D8B030D-6E8A-4147-A177-3AD203B41FA5}">
                      <a16:colId xmlns:a16="http://schemas.microsoft.com/office/drawing/2014/main" val="20006"/>
                    </a:ext>
                  </a:extLst>
                </a:gridCol>
                <a:gridCol w="396000">
                  <a:extLst>
                    <a:ext uri="{9D8B030D-6E8A-4147-A177-3AD203B41FA5}">
                      <a16:colId xmlns:a16="http://schemas.microsoft.com/office/drawing/2014/main" val="20007"/>
                    </a:ext>
                  </a:extLst>
                </a:gridCol>
                <a:gridCol w="396000">
                  <a:extLst>
                    <a:ext uri="{9D8B030D-6E8A-4147-A177-3AD203B41FA5}">
                      <a16:colId xmlns:a16="http://schemas.microsoft.com/office/drawing/2014/main" val="20008"/>
                    </a:ext>
                  </a:extLst>
                </a:gridCol>
              </a:tblGrid>
              <a:tr h="370840">
                <a:tc>
                  <a:txBody>
                    <a:bodyPr/>
                    <a:lstStyle/>
                    <a:p>
                      <a:pPr algn="ctr"/>
                      <a:r>
                        <a:rPr lang="en-US" sz="2000" dirty="0">
                          <a:solidFill>
                            <a:schemeClr val="tx1"/>
                          </a:solidFill>
                        </a:rPr>
                        <a:t>name</a:t>
                      </a:r>
                      <a:endParaRPr lang="en-SG" sz="2000" dirty="0">
                        <a:solidFill>
                          <a:schemeClr val="tx1"/>
                        </a:solidFill>
                      </a:endParaRPr>
                    </a:p>
                  </a:txBody>
                  <a:tcPr/>
                </a:tc>
                <a:tc>
                  <a:txBody>
                    <a:bodyPr/>
                    <a:lstStyle/>
                    <a:p>
                      <a:pPr algn="ctr"/>
                      <a:r>
                        <a:rPr lang="en-US" sz="2000" dirty="0">
                          <a:solidFill>
                            <a:schemeClr val="tx1"/>
                          </a:solidFill>
                        </a:rPr>
                        <a:t>N</a:t>
                      </a:r>
                      <a:endParaRPr lang="en-SG" sz="2000" dirty="0">
                        <a:solidFill>
                          <a:schemeClr val="tx1"/>
                        </a:solidFill>
                      </a:endParaRPr>
                    </a:p>
                  </a:txBody>
                  <a:tcPr/>
                </a:tc>
                <a:tc>
                  <a:txBody>
                    <a:bodyPr/>
                    <a:lstStyle/>
                    <a:p>
                      <a:pPr algn="ctr"/>
                      <a:r>
                        <a:rPr lang="en-US" sz="2000" dirty="0">
                          <a:solidFill>
                            <a:schemeClr val="tx1"/>
                          </a:solidFill>
                        </a:rPr>
                        <a:t>g</a:t>
                      </a:r>
                      <a:endParaRPr lang="en-SG" sz="2000" dirty="0">
                        <a:solidFill>
                          <a:schemeClr val="tx1"/>
                        </a:solidFill>
                      </a:endParaRPr>
                    </a:p>
                  </a:txBody>
                  <a:tcPr/>
                </a:tc>
                <a:tc>
                  <a:txBody>
                    <a:bodyPr/>
                    <a:lstStyle/>
                    <a:p>
                      <a:pPr algn="ctr"/>
                      <a:r>
                        <a:rPr lang="en-US" sz="2000" dirty="0">
                          <a:solidFill>
                            <a:schemeClr val="tx1"/>
                          </a:solidFill>
                        </a:rPr>
                        <a:t>e</a:t>
                      </a:r>
                      <a:endParaRPr lang="en-SG" sz="2000" dirty="0">
                        <a:solidFill>
                          <a:schemeClr val="tx1"/>
                        </a:solidFill>
                      </a:endParaRPr>
                    </a:p>
                  </a:txBody>
                  <a:tcPr/>
                </a:tc>
                <a:tc>
                  <a:txBody>
                    <a:bodyPr/>
                    <a:lstStyle/>
                    <a:p>
                      <a:pPr algn="ctr"/>
                      <a:r>
                        <a:rPr lang="en-US" sz="2000" dirty="0">
                          <a:solidFill>
                            <a:schemeClr val="tx1"/>
                          </a:solidFill>
                        </a:rPr>
                        <a:t>e</a:t>
                      </a:r>
                      <a:endParaRPr lang="en-SG" sz="2000" dirty="0">
                        <a:solidFill>
                          <a:schemeClr val="tx1"/>
                        </a:solidFill>
                      </a:endParaRPr>
                    </a:p>
                  </a:txBody>
                  <a:tcPr/>
                </a:tc>
                <a:tc>
                  <a:txBody>
                    <a:bodyPr/>
                    <a:lstStyle/>
                    <a:p>
                      <a:pPr algn="ctr"/>
                      <a:endParaRPr lang="en-SG" sz="2000" dirty="0">
                        <a:solidFill>
                          <a:schemeClr val="tx1"/>
                        </a:solidFill>
                      </a:endParaRPr>
                    </a:p>
                  </a:txBody>
                  <a:tcPr/>
                </a:tc>
                <a:tc>
                  <a:txBody>
                    <a:bodyPr/>
                    <a:lstStyle/>
                    <a:p>
                      <a:pPr algn="ctr"/>
                      <a:r>
                        <a:rPr lang="en-US" sz="2000" dirty="0">
                          <a:solidFill>
                            <a:schemeClr val="tx1"/>
                          </a:solidFill>
                        </a:rPr>
                        <a:t>A</a:t>
                      </a:r>
                      <a:endParaRPr lang="en-SG" sz="2000" dirty="0">
                        <a:solidFill>
                          <a:schemeClr val="tx1"/>
                        </a:solidFill>
                      </a:endParaRPr>
                    </a:p>
                  </a:txBody>
                  <a:tcPr/>
                </a:tc>
                <a:tc>
                  <a:txBody>
                    <a:bodyPr/>
                    <a:lstStyle/>
                    <a:p>
                      <a:pPr algn="ctr"/>
                      <a:r>
                        <a:rPr lang="en-US" sz="2000" dirty="0">
                          <a:solidFill>
                            <a:schemeClr val="tx1"/>
                          </a:solidFill>
                        </a:rPr>
                        <a:t>n</a:t>
                      </a:r>
                      <a:endParaRPr lang="en-SG" sz="2000" dirty="0">
                        <a:solidFill>
                          <a:schemeClr val="tx1"/>
                        </a:solidFill>
                      </a:endParaRPr>
                    </a:p>
                  </a:txBody>
                  <a:tcPr/>
                </a:tc>
                <a:tc>
                  <a:txBody>
                    <a:bodyPr/>
                    <a:lstStyle/>
                    <a:p>
                      <a:pPr algn="ctr"/>
                      <a:r>
                        <a:rPr lang="en-US" sz="2000" dirty="0">
                          <a:solidFill>
                            <a:schemeClr val="tx1"/>
                          </a:solidFill>
                        </a:rPr>
                        <a:t>n</a:t>
                      </a:r>
                      <a:endParaRPr lang="en-SG" sz="2000" dirty="0">
                        <a:solidFill>
                          <a:schemeClr val="tx1"/>
                        </a:solidFill>
                      </a:endParaRPr>
                    </a:p>
                  </a:txBody>
                  <a:tcPr/>
                </a:tc>
                <a:extLst>
                  <a:ext uri="{0D108BD9-81ED-4DB2-BD59-A6C34878D82A}">
                    <a16:rowId xmlns:a16="http://schemas.microsoft.com/office/drawing/2014/main" val="10000"/>
                  </a:ext>
                </a:extLst>
              </a:tr>
              <a:tr h="370840">
                <a:tc>
                  <a:txBody>
                    <a:bodyPr/>
                    <a:lstStyle/>
                    <a:p>
                      <a:pPr algn="ctr"/>
                      <a:r>
                        <a:rPr lang="en-US" sz="2000" dirty="0"/>
                        <a:t>position</a:t>
                      </a:r>
                      <a:endParaRPr lang="en-SG" sz="2000" dirty="0"/>
                    </a:p>
                  </a:txBody>
                  <a:tcPr/>
                </a:tc>
                <a:tc>
                  <a:txBody>
                    <a:bodyPr/>
                    <a:lstStyle/>
                    <a:p>
                      <a:pPr algn="ctr"/>
                      <a:r>
                        <a:rPr lang="en-US" sz="2000" dirty="0"/>
                        <a:t>0</a:t>
                      </a:r>
                      <a:endParaRPr lang="en-SG" sz="2000" dirty="0"/>
                    </a:p>
                  </a:txBody>
                  <a:tcPr/>
                </a:tc>
                <a:tc>
                  <a:txBody>
                    <a:bodyPr/>
                    <a:lstStyle/>
                    <a:p>
                      <a:pPr algn="ctr"/>
                      <a:r>
                        <a:rPr lang="en-US" sz="2000" dirty="0"/>
                        <a:t>1</a:t>
                      </a:r>
                      <a:endParaRPr lang="en-SG" sz="2000" dirty="0"/>
                    </a:p>
                  </a:txBody>
                  <a:tcPr/>
                </a:tc>
                <a:tc>
                  <a:txBody>
                    <a:bodyPr/>
                    <a:lstStyle/>
                    <a:p>
                      <a:pPr algn="ctr"/>
                      <a:r>
                        <a:rPr lang="en-US" sz="2000" dirty="0"/>
                        <a:t>2</a:t>
                      </a:r>
                      <a:endParaRPr lang="en-SG" sz="2000" dirty="0"/>
                    </a:p>
                  </a:txBody>
                  <a:tcPr/>
                </a:tc>
                <a:tc>
                  <a:txBody>
                    <a:bodyPr/>
                    <a:lstStyle/>
                    <a:p>
                      <a:pPr algn="ctr"/>
                      <a:r>
                        <a:rPr lang="en-US" sz="2000" dirty="0"/>
                        <a:t>3</a:t>
                      </a:r>
                      <a:endParaRPr lang="en-SG" sz="2000" dirty="0"/>
                    </a:p>
                  </a:txBody>
                  <a:tcPr/>
                </a:tc>
                <a:tc>
                  <a:txBody>
                    <a:bodyPr/>
                    <a:lstStyle/>
                    <a:p>
                      <a:pPr algn="ctr"/>
                      <a:r>
                        <a:rPr lang="en-US" sz="2000" dirty="0"/>
                        <a:t>4</a:t>
                      </a:r>
                      <a:endParaRPr lang="en-SG" sz="2000" dirty="0"/>
                    </a:p>
                  </a:txBody>
                  <a:tcPr/>
                </a:tc>
                <a:tc>
                  <a:txBody>
                    <a:bodyPr/>
                    <a:lstStyle/>
                    <a:p>
                      <a:pPr algn="ctr"/>
                      <a:r>
                        <a:rPr lang="en-US" sz="2000" dirty="0"/>
                        <a:t>5</a:t>
                      </a:r>
                      <a:endParaRPr lang="en-SG" sz="2000" dirty="0"/>
                    </a:p>
                  </a:txBody>
                  <a:tcPr/>
                </a:tc>
                <a:tc>
                  <a:txBody>
                    <a:bodyPr/>
                    <a:lstStyle/>
                    <a:p>
                      <a:pPr algn="ctr"/>
                      <a:r>
                        <a:rPr lang="en-US" sz="2000" dirty="0"/>
                        <a:t>6</a:t>
                      </a:r>
                      <a:endParaRPr lang="en-SG" sz="2000" dirty="0"/>
                    </a:p>
                  </a:txBody>
                  <a:tcPr/>
                </a:tc>
                <a:tc>
                  <a:txBody>
                    <a:bodyPr/>
                    <a:lstStyle/>
                    <a:p>
                      <a:pPr algn="ctr"/>
                      <a:r>
                        <a:rPr lang="en-US" sz="2000" dirty="0"/>
                        <a:t>7</a:t>
                      </a:r>
                      <a:endParaRPr lang="en-SG" sz="2000" dirty="0"/>
                    </a:p>
                  </a:txBody>
                  <a:tcPr/>
                </a:tc>
                <a:extLst>
                  <a:ext uri="{0D108BD9-81ED-4DB2-BD59-A6C34878D82A}">
                    <a16:rowId xmlns:a16="http://schemas.microsoft.com/office/drawing/2014/main" val="10001"/>
                  </a:ext>
                </a:extLst>
              </a:tr>
            </a:tbl>
          </a:graphicData>
        </a:graphic>
      </p:graphicFrame>
      <p:pic>
        <p:nvPicPr>
          <p:cNvPr id="7" name="Picture 6"/>
          <p:cNvPicPr>
            <a:picLocks noChangeAspect="1"/>
          </p:cNvPicPr>
          <p:nvPr/>
        </p:nvPicPr>
        <p:blipFill>
          <a:blip r:embed="rId5"/>
          <a:stretch>
            <a:fillRect/>
          </a:stretch>
        </p:blipFill>
        <p:spPr>
          <a:xfrm>
            <a:off x="990600" y="2133600"/>
            <a:ext cx="2571600" cy="762000"/>
          </a:xfrm>
          <a:prstGeom prst="rect">
            <a:avLst/>
          </a:prstGeom>
          <a:ln>
            <a:solidFill>
              <a:schemeClr val="tx1"/>
            </a:solidFill>
          </a:ln>
        </p:spPr>
      </p:pic>
      <p:pic>
        <p:nvPicPr>
          <p:cNvPr id="2" name="L1-p6.mp3">
            <a:hlinkClick r:id="" action="ppaction://media"/>
            <a:extLst>
              <a:ext uri="{FF2B5EF4-FFF2-40B4-BE49-F238E27FC236}">
                <a16:creationId xmlns:a16="http://schemas.microsoft.com/office/drawing/2014/main" id="{B9BDABBB-D8AF-3546-BB5B-F6A9F02CFA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61400" y="200819"/>
            <a:ext cx="406400" cy="406400"/>
          </a:xfrm>
          <a:prstGeom prst="rect">
            <a:avLst/>
          </a:prstGeom>
        </p:spPr>
      </p:pic>
    </p:spTree>
    <p:extLst>
      <p:ext uri="{BB962C8B-B14F-4D97-AF65-F5344CB8AC3E}">
        <p14:creationId xmlns:p14="http://schemas.microsoft.com/office/powerpoint/2010/main" val="92573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Built in String functions</a:t>
            </a:r>
          </a:p>
        </p:txBody>
      </p:sp>
      <p:graphicFrame>
        <p:nvGraphicFramePr>
          <p:cNvPr id="8" name="Table 7"/>
          <p:cNvGraphicFramePr>
            <a:graphicFrameLocks noGrp="1"/>
          </p:cNvGraphicFramePr>
          <p:nvPr>
            <p:extLst>
              <p:ext uri="{D42A27DB-BD31-4B8C-83A1-F6EECF244321}">
                <p14:modId xmlns:p14="http://schemas.microsoft.com/office/powerpoint/2010/main" val="1065893189"/>
              </p:ext>
            </p:extLst>
          </p:nvPr>
        </p:nvGraphicFramePr>
        <p:xfrm>
          <a:off x="0" y="762000"/>
          <a:ext cx="9144000" cy="5099091"/>
        </p:xfrm>
        <a:graphic>
          <a:graphicData uri="http://schemas.openxmlformats.org/drawingml/2006/table">
            <a:tbl>
              <a:tblPr/>
              <a:tblGrid>
                <a:gridCol w="1780248">
                  <a:extLst>
                    <a:ext uri="{9D8B030D-6E8A-4147-A177-3AD203B41FA5}">
                      <a16:colId xmlns:a16="http://schemas.microsoft.com/office/drawing/2014/main" val="20000"/>
                    </a:ext>
                  </a:extLst>
                </a:gridCol>
                <a:gridCol w="4652920">
                  <a:extLst>
                    <a:ext uri="{9D8B030D-6E8A-4147-A177-3AD203B41FA5}">
                      <a16:colId xmlns:a16="http://schemas.microsoft.com/office/drawing/2014/main" val="20001"/>
                    </a:ext>
                  </a:extLst>
                </a:gridCol>
                <a:gridCol w="2710832">
                  <a:extLst>
                    <a:ext uri="{9D8B030D-6E8A-4147-A177-3AD203B41FA5}">
                      <a16:colId xmlns:a16="http://schemas.microsoft.com/office/drawing/2014/main" val="20002"/>
                    </a:ext>
                  </a:extLst>
                </a:gridCol>
              </a:tblGrid>
              <a:tr h="666342">
                <a:tc>
                  <a:txBody>
                    <a:bodyPr/>
                    <a:lstStyle/>
                    <a:p>
                      <a:pPr algn="l"/>
                      <a:r>
                        <a:rPr lang="en-US" sz="2000" b="1" dirty="0">
                          <a:effectLst/>
                        </a:rPr>
                        <a:t>Function</a:t>
                      </a: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000" b="1" dirty="0">
                          <a:effectLst/>
                          <a:latin typeface="Arial Narrow" panose="020B0606020202030204" pitchFamily="34" charset="0"/>
                        </a:rPr>
                        <a:t>Description</a:t>
                      </a: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000" b="1" dirty="0">
                          <a:effectLst/>
                          <a:latin typeface="Arial Narrow" panose="020B0606020202030204" pitchFamily="34" charset="0"/>
                          <a:cs typeface="Calibri" panose="020F0502020204030204" pitchFamily="34" charset="0"/>
                        </a:rPr>
                        <a:t>Example</a:t>
                      </a:r>
                    </a:p>
                    <a:p>
                      <a:pPr algn="l"/>
                      <a:r>
                        <a:rPr lang="en-US" sz="2000" b="1" dirty="0">
                          <a:solidFill>
                            <a:srgbClr val="0000FF"/>
                          </a:solidFill>
                          <a:effectLst/>
                          <a:latin typeface="Calibri" panose="020F0502020204030204" pitchFamily="34" charset="0"/>
                          <a:cs typeface="Calibri" panose="020F0502020204030204" pitchFamily="34" charset="0"/>
                        </a:rPr>
                        <a:t>a=</a:t>
                      </a:r>
                      <a:r>
                        <a:rPr lang="en-US" sz="2000" b="1" baseline="0" dirty="0">
                          <a:solidFill>
                            <a:srgbClr val="0000FF"/>
                          </a:solidFill>
                          <a:effectLst/>
                          <a:latin typeface="Calibri" panose="020F0502020204030204" pitchFamily="34" charset="0"/>
                          <a:cs typeface="Calibri" panose="020F0502020204030204" pitchFamily="34" charset="0"/>
                        </a:rPr>
                        <a:t>'</a:t>
                      </a:r>
                      <a:r>
                        <a:rPr lang="en-US" sz="2000" b="1" dirty="0">
                          <a:solidFill>
                            <a:srgbClr val="0000FF"/>
                          </a:solidFill>
                          <a:effectLst/>
                          <a:latin typeface="Calibri" panose="020F0502020204030204" pitchFamily="34" charset="0"/>
                          <a:cs typeface="Calibri" panose="020F0502020204030204" pitchFamily="34" charset="0"/>
                        </a:rPr>
                        <a:t>Hello </a:t>
                      </a:r>
                      <a:r>
                        <a:rPr lang="en-US" sz="2000" b="1" baseline="0" dirty="0">
                          <a:solidFill>
                            <a:srgbClr val="0000FF"/>
                          </a:solidFill>
                          <a:effectLst/>
                          <a:latin typeface="Calibri" panose="020F0502020204030204" pitchFamily="34" charset="0"/>
                          <a:cs typeface="Calibri" panose="020F0502020204030204" pitchFamily="34" charset="0"/>
                        </a:rPr>
                        <a:t>Python'</a:t>
                      </a:r>
                      <a:endParaRPr lang="en-US" sz="2000" b="1" dirty="0">
                        <a:solidFill>
                          <a:srgbClr val="0000FF"/>
                        </a:solidFill>
                        <a:effectLst/>
                        <a:latin typeface="Calibri" panose="020F0502020204030204" pitchFamily="34" charset="0"/>
                        <a:cs typeface="Calibri" panose="020F0502020204030204" pitchFamily="34" charset="0"/>
                      </a:endParaRP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0"/>
                  </a:ext>
                </a:extLst>
              </a:tr>
              <a:tr h="1175645">
                <a:tc>
                  <a:txBody>
                    <a:bodyPr/>
                    <a:lstStyle/>
                    <a:p>
                      <a:r>
                        <a:rPr lang="en-US" sz="2000" b="1" dirty="0">
                          <a:solidFill>
                            <a:srgbClr val="C00000"/>
                          </a:solidFill>
                          <a:effectLst/>
                          <a:latin typeface="Calibri" panose="020F0502020204030204" pitchFamily="34" charset="0"/>
                          <a:cs typeface="Calibri" panose="020F0502020204030204" pitchFamily="34" charset="0"/>
                        </a:rPr>
                        <a:t>capitalize()</a:t>
                      </a: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Returns </a:t>
                      </a:r>
                      <a:r>
                        <a:rPr lang="en-US" sz="2000" b="0" i="0" kern="1200" dirty="0">
                          <a:solidFill>
                            <a:schemeClr val="tx1"/>
                          </a:solidFill>
                          <a:effectLst/>
                          <a:latin typeface="Arial Narrow" panose="020B0606020202030204" pitchFamily="34" charset="0"/>
                          <a:ea typeface="+mn-ea"/>
                          <a:cs typeface="+mn-cs"/>
                        </a:rPr>
                        <a:t>a copy of the string with its first character capitalized and the rest lowercased.</a:t>
                      </a:r>
                      <a:endParaRPr lang="en-US" sz="2000" dirty="0">
                        <a:effectLst/>
                        <a:latin typeface="Arial Narrow" panose="020B0606020202030204" pitchFamily="34" charset="0"/>
                      </a:endParaRP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b="1" dirty="0" err="1">
                          <a:solidFill>
                            <a:srgbClr val="C00000"/>
                          </a:solidFill>
                          <a:effectLst/>
                          <a:latin typeface="Calibri" panose="020F0502020204030204" pitchFamily="34" charset="0"/>
                          <a:cs typeface="Calibri" panose="020F0502020204030204" pitchFamily="34" charset="0"/>
                        </a:rPr>
                        <a:t>a.capitalize</a:t>
                      </a:r>
                      <a:r>
                        <a:rPr lang="en-US" sz="2000" b="1" dirty="0">
                          <a:solidFill>
                            <a:srgbClr val="C00000"/>
                          </a:solidFill>
                          <a:effectLst/>
                          <a:latin typeface="Calibri" panose="020F0502020204030204" pitchFamily="34" charset="0"/>
                          <a:cs typeface="Calibri" panose="020F0502020204030204" pitchFamily="34" charset="0"/>
                        </a:rPr>
                        <a:t>() </a:t>
                      </a:r>
                    </a:p>
                    <a:p>
                      <a:r>
                        <a:rPr lang="en-US" sz="2000" dirty="0" err="1">
                          <a:effectLst/>
                          <a:latin typeface="Calibri" panose="020F0502020204030204" pitchFamily="34" charset="0"/>
                          <a:cs typeface="Calibri" panose="020F0502020204030204" pitchFamily="34" charset="0"/>
                        </a:rPr>
                        <a:t>Ans</a:t>
                      </a:r>
                      <a:r>
                        <a:rPr lang="en-US" sz="2000" dirty="0">
                          <a:effectLst/>
                          <a:latin typeface="Calibri" panose="020F0502020204030204" pitchFamily="34" charset="0"/>
                          <a:cs typeface="Calibri" panose="020F0502020204030204" pitchFamily="34" charset="0"/>
                        </a:rPr>
                        <a:t>:  </a:t>
                      </a:r>
                      <a:r>
                        <a:rPr lang="en-US" sz="2000" b="1" baseline="0" dirty="0">
                          <a:solidFill>
                            <a:srgbClr val="0000FF"/>
                          </a:solidFill>
                          <a:effectLst/>
                          <a:latin typeface="Calibri" panose="020F0502020204030204" pitchFamily="34" charset="0"/>
                          <a:cs typeface="Calibri" panose="020F0502020204030204" pitchFamily="34" charset="0"/>
                        </a:rPr>
                        <a:t>'</a:t>
                      </a:r>
                      <a:r>
                        <a:rPr lang="en-US" sz="2000" b="1" dirty="0">
                          <a:solidFill>
                            <a:srgbClr val="0000FF"/>
                          </a:solidFill>
                          <a:effectLst/>
                          <a:latin typeface="Calibri" panose="020F0502020204030204" pitchFamily="34" charset="0"/>
                          <a:cs typeface="Calibri" panose="020F0502020204030204" pitchFamily="34" charset="0"/>
                        </a:rPr>
                        <a:t>Hello python</a:t>
                      </a:r>
                      <a:r>
                        <a:rPr lang="en-US" sz="2000" b="1" baseline="0" dirty="0">
                          <a:solidFill>
                            <a:srgbClr val="0000FF"/>
                          </a:solidFill>
                          <a:effectLst/>
                          <a:latin typeface="Calibri" panose="020F0502020204030204" pitchFamily="34" charset="0"/>
                          <a:cs typeface="Calibri" panose="020F0502020204030204" pitchFamily="34" charset="0"/>
                        </a:rPr>
                        <a:t>'</a:t>
                      </a:r>
                      <a:endParaRPr lang="en-US" sz="2000" b="1" dirty="0">
                        <a:solidFill>
                          <a:srgbClr val="0000FF"/>
                        </a:solidFill>
                        <a:effectLst/>
                        <a:latin typeface="Calibri" panose="020F0502020204030204" pitchFamily="34" charset="0"/>
                        <a:cs typeface="Calibri" panose="020F0502020204030204" pitchFamily="34" charset="0"/>
                      </a:endParaRP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770979">
                <a:tc>
                  <a:txBody>
                    <a:bodyPr/>
                    <a:lstStyle/>
                    <a:p>
                      <a:r>
                        <a:rPr lang="en-US" sz="2000" b="1" dirty="0">
                          <a:solidFill>
                            <a:srgbClr val="C00000"/>
                          </a:solidFill>
                          <a:effectLst/>
                          <a:latin typeface="Calibri" panose="020F0502020204030204" pitchFamily="34" charset="0"/>
                          <a:cs typeface="Calibri" panose="020F0502020204030204" pitchFamily="34" charset="0"/>
                        </a:rPr>
                        <a:t>lower()</a:t>
                      </a: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Converts all uppercase letters in string to lowercase</a:t>
                      </a: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err="1">
                          <a:solidFill>
                            <a:srgbClr val="C00000"/>
                          </a:solidFill>
                          <a:effectLst/>
                          <a:latin typeface="Calibri" panose="020F0502020204030204" pitchFamily="34" charset="0"/>
                          <a:cs typeface="Calibri" panose="020F0502020204030204" pitchFamily="34" charset="0"/>
                        </a:rPr>
                        <a:t>a.lower</a:t>
                      </a:r>
                      <a:r>
                        <a:rPr lang="en-US" sz="2000" b="1" dirty="0">
                          <a:solidFill>
                            <a:srgbClr val="C00000"/>
                          </a:solidFill>
                          <a:effectLst/>
                          <a:latin typeface="Calibri" panose="020F0502020204030204" pitchFamily="34" charset="0"/>
                          <a:cs typeface="Calibri" panose="020F0502020204030204"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a:effectLst/>
                          <a:latin typeface="Calibri" panose="020F0502020204030204" pitchFamily="34" charset="0"/>
                          <a:cs typeface="Calibri" panose="020F0502020204030204" pitchFamily="34" charset="0"/>
                        </a:rPr>
                        <a:t>Ans</a:t>
                      </a:r>
                      <a:r>
                        <a:rPr lang="en-US" sz="2000" dirty="0">
                          <a:effectLst/>
                          <a:latin typeface="Calibri" panose="020F0502020204030204" pitchFamily="34" charset="0"/>
                          <a:cs typeface="Calibri" panose="020F0502020204030204" pitchFamily="34" charset="0"/>
                        </a:rPr>
                        <a:t>:  </a:t>
                      </a:r>
                      <a:r>
                        <a:rPr lang="en-US" sz="2000" b="1" baseline="0" dirty="0">
                          <a:solidFill>
                            <a:srgbClr val="0000FF"/>
                          </a:solidFill>
                          <a:effectLst/>
                          <a:latin typeface="Calibri" panose="020F0502020204030204" pitchFamily="34" charset="0"/>
                          <a:cs typeface="Calibri" panose="020F0502020204030204" pitchFamily="34" charset="0"/>
                        </a:rPr>
                        <a:t>'</a:t>
                      </a:r>
                      <a:r>
                        <a:rPr lang="en-US" sz="2000" b="1" dirty="0">
                          <a:solidFill>
                            <a:srgbClr val="0000FF"/>
                          </a:solidFill>
                          <a:effectLst/>
                          <a:latin typeface="Calibri" panose="020F0502020204030204" pitchFamily="34" charset="0"/>
                          <a:cs typeface="Calibri" panose="020F0502020204030204" pitchFamily="34" charset="0"/>
                        </a:rPr>
                        <a:t>hello python</a:t>
                      </a:r>
                      <a:r>
                        <a:rPr lang="en-US" sz="2000" b="1" baseline="0" dirty="0">
                          <a:solidFill>
                            <a:srgbClr val="0000FF"/>
                          </a:solidFill>
                          <a:effectLst/>
                          <a:latin typeface="Calibri" panose="020F0502020204030204" pitchFamily="34" charset="0"/>
                          <a:cs typeface="Calibri" panose="020F0502020204030204" pitchFamily="34" charset="0"/>
                        </a:rPr>
                        <a:t>'</a:t>
                      </a:r>
                      <a:endParaRPr lang="en-US" sz="2000" b="1" dirty="0">
                        <a:solidFill>
                          <a:srgbClr val="0000FF"/>
                        </a:solidFill>
                        <a:effectLst/>
                        <a:latin typeface="Calibri" panose="020F0502020204030204" pitchFamily="34" charset="0"/>
                        <a:cs typeface="Calibri" panose="020F0502020204030204" pitchFamily="34" charset="0"/>
                      </a:endParaRP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896971">
                <a:tc>
                  <a:txBody>
                    <a:bodyPr/>
                    <a:lstStyle/>
                    <a:p>
                      <a:r>
                        <a:rPr lang="en-US" sz="2000" b="1" dirty="0">
                          <a:solidFill>
                            <a:srgbClr val="C00000"/>
                          </a:solidFill>
                          <a:effectLst/>
                          <a:latin typeface="Calibri" panose="020F0502020204030204" pitchFamily="34" charset="0"/>
                          <a:cs typeface="Calibri" panose="020F0502020204030204" pitchFamily="34" charset="0"/>
                        </a:rPr>
                        <a:t>upper()</a:t>
                      </a: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Converts all lowercase letters in string to uppercase</a:t>
                      </a: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err="1">
                          <a:solidFill>
                            <a:srgbClr val="C00000"/>
                          </a:solidFill>
                          <a:effectLst/>
                          <a:latin typeface="Calibri" panose="020F0502020204030204" pitchFamily="34" charset="0"/>
                          <a:cs typeface="Calibri" panose="020F0502020204030204" pitchFamily="34" charset="0"/>
                        </a:rPr>
                        <a:t>a.upper</a:t>
                      </a:r>
                      <a:r>
                        <a:rPr lang="en-US" sz="2000" b="1" dirty="0">
                          <a:solidFill>
                            <a:srgbClr val="C00000"/>
                          </a:solidFill>
                          <a:effectLst/>
                          <a:latin typeface="Calibri" panose="020F0502020204030204" pitchFamily="34" charset="0"/>
                          <a:cs typeface="Calibri" panose="020F0502020204030204"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a:effectLst/>
                          <a:latin typeface="Calibri" panose="020F0502020204030204" pitchFamily="34" charset="0"/>
                          <a:cs typeface="Calibri" panose="020F0502020204030204" pitchFamily="34" charset="0"/>
                        </a:rPr>
                        <a:t>Ans</a:t>
                      </a:r>
                      <a:r>
                        <a:rPr lang="en-US" sz="2000" dirty="0">
                          <a:effectLst/>
                          <a:latin typeface="Calibri" panose="020F0502020204030204" pitchFamily="34" charset="0"/>
                          <a:cs typeface="Calibri" panose="020F0502020204030204" pitchFamily="34" charset="0"/>
                        </a:rPr>
                        <a:t>: </a:t>
                      </a:r>
                      <a:r>
                        <a:rPr lang="en-US" sz="2000" dirty="0">
                          <a:solidFill>
                            <a:srgbClr val="0000FF"/>
                          </a:solidFill>
                          <a:effectLst/>
                          <a:latin typeface="Calibri" panose="020F0502020204030204" pitchFamily="34" charset="0"/>
                          <a:cs typeface="Calibri" panose="020F0502020204030204" pitchFamily="34" charset="0"/>
                        </a:rPr>
                        <a:t> </a:t>
                      </a:r>
                      <a:r>
                        <a:rPr lang="en-US" sz="2000" b="1" baseline="0" dirty="0">
                          <a:solidFill>
                            <a:srgbClr val="0000FF"/>
                          </a:solidFill>
                          <a:effectLst/>
                          <a:latin typeface="Calibri" panose="020F0502020204030204" pitchFamily="34" charset="0"/>
                          <a:cs typeface="Calibri" panose="020F0502020204030204" pitchFamily="34" charset="0"/>
                        </a:rPr>
                        <a:t>'HELLO PYTHON'</a:t>
                      </a:r>
                      <a:endParaRPr lang="en-US" sz="2000" b="1" dirty="0">
                        <a:solidFill>
                          <a:srgbClr val="0000FF"/>
                        </a:solidFill>
                        <a:effectLst/>
                        <a:latin typeface="Calibri" panose="020F0502020204030204" pitchFamily="34" charset="0"/>
                        <a:cs typeface="Calibri" panose="020F0502020204030204" pitchFamily="34" charset="0"/>
                      </a:endParaRP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3"/>
                  </a:ext>
                </a:extLst>
              </a:tr>
              <a:tr h="1454320">
                <a:tc>
                  <a:txBody>
                    <a:bodyPr/>
                    <a:lstStyle/>
                    <a:p>
                      <a:r>
                        <a:rPr lang="en-US" sz="2000" b="1" dirty="0">
                          <a:solidFill>
                            <a:srgbClr val="C00000"/>
                          </a:solidFill>
                          <a:effectLst/>
                          <a:latin typeface="Calibri" panose="020F0502020204030204" pitchFamily="34" charset="0"/>
                          <a:cs typeface="Calibri" panose="020F0502020204030204" pitchFamily="34" charset="0"/>
                        </a:rPr>
                        <a:t>find(</a:t>
                      </a:r>
                      <a:r>
                        <a:rPr lang="en-US" sz="2000" b="1" dirty="0" err="1">
                          <a:solidFill>
                            <a:srgbClr val="C00000"/>
                          </a:solidFill>
                          <a:effectLst/>
                          <a:latin typeface="Calibri" panose="020F0502020204030204" pitchFamily="34" charset="0"/>
                          <a:cs typeface="Calibri" panose="020F0502020204030204" pitchFamily="34" charset="0"/>
                        </a:rPr>
                        <a:t>str</a:t>
                      </a:r>
                      <a:r>
                        <a:rPr lang="en-US" sz="2000" b="1" dirty="0">
                          <a:solidFill>
                            <a:srgbClr val="C00000"/>
                          </a:solidFill>
                          <a:effectLst/>
                          <a:latin typeface="Calibri" panose="020F0502020204030204" pitchFamily="34" charset="0"/>
                          <a:cs typeface="Calibri" panose="020F0502020204030204" pitchFamily="34" charset="0"/>
                        </a:rPr>
                        <a:t>[, beg[,end]])</a:t>
                      </a: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Determine if </a:t>
                      </a:r>
                      <a:r>
                        <a:rPr lang="en-US" sz="2000" dirty="0" err="1">
                          <a:effectLst/>
                          <a:latin typeface="Arial Narrow" panose="020B0606020202030204" pitchFamily="34" charset="0"/>
                        </a:rPr>
                        <a:t>str</a:t>
                      </a:r>
                      <a:r>
                        <a:rPr lang="en-US" sz="2000" dirty="0">
                          <a:effectLst/>
                          <a:latin typeface="Arial Narrow" panose="020B0606020202030204" pitchFamily="34" charset="0"/>
                        </a:rPr>
                        <a:t> occurs in string or in a substring of string if starting index </a:t>
                      </a:r>
                      <a:r>
                        <a:rPr lang="en-US" sz="2000" u="sng" dirty="0">
                          <a:effectLst/>
                          <a:latin typeface="Arial Narrow" panose="020B0606020202030204" pitchFamily="34" charset="0"/>
                        </a:rPr>
                        <a:t>beg</a:t>
                      </a:r>
                      <a:r>
                        <a:rPr lang="en-US" sz="2000" dirty="0">
                          <a:effectLst/>
                          <a:latin typeface="Arial Narrow" panose="020B0606020202030204" pitchFamily="34" charset="0"/>
                        </a:rPr>
                        <a:t> and ending index </a:t>
                      </a:r>
                      <a:r>
                        <a:rPr lang="en-US" sz="2000" u="sng" dirty="0">
                          <a:effectLst/>
                          <a:latin typeface="Arial Narrow" panose="020B0606020202030204" pitchFamily="34" charset="0"/>
                        </a:rPr>
                        <a:t>end</a:t>
                      </a:r>
                      <a:r>
                        <a:rPr lang="en-US" sz="2000" dirty="0">
                          <a:effectLst/>
                          <a:latin typeface="Arial Narrow" panose="020B0606020202030204" pitchFamily="34" charset="0"/>
                        </a:rPr>
                        <a:t> are given. </a:t>
                      </a:r>
                    </a:p>
                    <a:p>
                      <a:r>
                        <a:rPr lang="en-US" sz="2000" dirty="0">
                          <a:effectLst/>
                          <a:latin typeface="Arial Narrow" panose="020B0606020202030204" pitchFamily="34" charset="0"/>
                        </a:rPr>
                        <a:t>- Returns index if found and -1 otherwise</a:t>
                      </a: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err="1">
                          <a:solidFill>
                            <a:srgbClr val="C00000"/>
                          </a:solidFill>
                          <a:effectLst/>
                          <a:latin typeface="Calibri" panose="020F0502020204030204" pitchFamily="34" charset="0"/>
                          <a:cs typeface="Calibri" panose="020F0502020204030204" pitchFamily="34" charset="0"/>
                        </a:rPr>
                        <a:t>a.find</a:t>
                      </a:r>
                      <a:r>
                        <a:rPr lang="en-US" sz="2000" b="1" dirty="0">
                          <a:solidFill>
                            <a:srgbClr val="C00000"/>
                          </a:solidFill>
                          <a:effectLst/>
                          <a:latin typeface="Calibri" panose="020F0502020204030204" pitchFamily="34" charset="0"/>
                          <a:cs typeface="Calibri" panose="020F0502020204030204" pitchFamily="34" charset="0"/>
                        </a:rPr>
                        <a:t>('on') </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a:effectLst/>
                          <a:latin typeface="Calibri" panose="020F0502020204030204" pitchFamily="34" charset="0"/>
                          <a:cs typeface="Calibri" panose="020F0502020204030204" pitchFamily="34" charset="0"/>
                        </a:rPr>
                        <a:t>Ans</a:t>
                      </a:r>
                      <a:r>
                        <a:rPr lang="en-US" sz="2000" dirty="0">
                          <a:effectLst/>
                          <a:latin typeface="Calibri" panose="020F0502020204030204" pitchFamily="34" charset="0"/>
                          <a:cs typeface="Calibri" panose="020F0502020204030204" pitchFamily="34" charset="0"/>
                        </a:rPr>
                        <a:t>:  </a:t>
                      </a:r>
                      <a:r>
                        <a:rPr lang="en-US" sz="2000" b="1" baseline="0" dirty="0">
                          <a:solidFill>
                            <a:srgbClr val="0000FF"/>
                          </a:solidFill>
                          <a:effectLst/>
                          <a:latin typeface="Calibri" panose="020F0502020204030204" pitchFamily="34" charset="0"/>
                          <a:cs typeface="Calibri" panose="020F0502020204030204" pitchFamily="34" charset="0"/>
                        </a:rPr>
                        <a:t>10</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a:effectLst/>
                        <a:latin typeface="Calibri" panose="020F0502020204030204" pitchFamily="34" charset="0"/>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err="1">
                          <a:solidFill>
                            <a:srgbClr val="C00000"/>
                          </a:solidFill>
                          <a:effectLst/>
                          <a:latin typeface="Calibri" panose="020F0502020204030204" pitchFamily="34" charset="0"/>
                          <a:cs typeface="Calibri" panose="020F0502020204030204" pitchFamily="34" charset="0"/>
                        </a:rPr>
                        <a:t>a.find</a:t>
                      </a:r>
                      <a:r>
                        <a:rPr lang="en-US" sz="2000" b="1" dirty="0">
                          <a:solidFill>
                            <a:srgbClr val="C00000"/>
                          </a:solidFill>
                          <a:effectLst/>
                          <a:latin typeface="Calibri" panose="020F0502020204030204" pitchFamily="34" charset="0"/>
                          <a:cs typeface="Calibri" panose="020F0502020204030204" pitchFamily="34" charset="0"/>
                        </a:rPr>
                        <a:t>('ON') </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a:effectLst/>
                          <a:latin typeface="Calibri" panose="020F0502020204030204" pitchFamily="34" charset="0"/>
                          <a:cs typeface="Calibri" panose="020F0502020204030204" pitchFamily="34" charset="0"/>
                        </a:rPr>
                        <a:t>Ans</a:t>
                      </a:r>
                      <a:r>
                        <a:rPr lang="en-US" sz="2000" dirty="0">
                          <a:effectLst/>
                          <a:latin typeface="Calibri" panose="020F0502020204030204" pitchFamily="34" charset="0"/>
                          <a:cs typeface="Calibri" panose="020F0502020204030204" pitchFamily="34" charset="0"/>
                        </a:rPr>
                        <a:t>:  </a:t>
                      </a:r>
                      <a:r>
                        <a:rPr lang="en-US" sz="2000" b="1" baseline="0" dirty="0">
                          <a:solidFill>
                            <a:srgbClr val="0000FF"/>
                          </a:solidFill>
                          <a:effectLst/>
                          <a:latin typeface="Calibri" panose="020F0502020204030204" pitchFamily="34" charset="0"/>
                          <a:cs typeface="Calibri" panose="020F0502020204030204" pitchFamily="34" charset="0"/>
                        </a:rPr>
                        <a:t>-1</a:t>
                      </a:r>
                      <a:endParaRPr lang="en-US" sz="2000" b="1" dirty="0">
                        <a:solidFill>
                          <a:srgbClr val="0000FF"/>
                        </a:solidFill>
                        <a:effectLst/>
                        <a:latin typeface="Calibri" panose="020F0502020204030204" pitchFamily="34" charset="0"/>
                        <a:cs typeface="Calibri" panose="020F0502020204030204" pitchFamily="34" charset="0"/>
                      </a:endParaRPr>
                    </a:p>
                  </a:txBody>
                  <a:tcPr marL="30474" marR="30474" marT="30474" marB="30474">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4"/>
                  </a:ext>
                </a:extLst>
              </a:tr>
            </a:tbl>
          </a:graphicData>
        </a:graphic>
      </p:graphicFrame>
      <p:pic>
        <p:nvPicPr>
          <p:cNvPr id="2" name="L1-p7.mp3">
            <a:hlinkClick r:id="" action="ppaction://media"/>
            <a:extLst>
              <a:ext uri="{FF2B5EF4-FFF2-40B4-BE49-F238E27FC236}">
                <a16:creationId xmlns:a16="http://schemas.microsoft.com/office/drawing/2014/main" id="{2DEDC430-2681-6340-A307-2BC2A3E30C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200819"/>
            <a:ext cx="406400" cy="406400"/>
          </a:xfrm>
          <a:prstGeom prst="rect">
            <a:avLst/>
          </a:prstGeom>
        </p:spPr>
      </p:pic>
    </p:spTree>
    <p:extLst>
      <p:ext uri="{BB962C8B-B14F-4D97-AF65-F5344CB8AC3E}">
        <p14:creationId xmlns:p14="http://schemas.microsoft.com/office/powerpoint/2010/main" val="71509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0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Built in String methods</a:t>
            </a:r>
          </a:p>
        </p:txBody>
      </p:sp>
      <p:graphicFrame>
        <p:nvGraphicFramePr>
          <p:cNvPr id="4" name="Table 3"/>
          <p:cNvGraphicFramePr>
            <a:graphicFrameLocks noGrp="1"/>
          </p:cNvGraphicFramePr>
          <p:nvPr>
            <p:extLst>
              <p:ext uri="{D42A27DB-BD31-4B8C-83A1-F6EECF244321}">
                <p14:modId xmlns:p14="http://schemas.microsoft.com/office/powerpoint/2010/main" val="3403753552"/>
              </p:ext>
            </p:extLst>
          </p:nvPr>
        </p:nvGraphicFramePr>
        <p:xfrm>
          <a:off x="0" y="762000"/>
          <a:ext cx="9144000" cy="5373869"/>
        </p:xfrm>
        <a:graphic>
          <a:graphicData uri="http://schemas.openxmlformats.org/drawingml/2006/table">
            <a:tbl>
              <a:tblPr/>
              <a:tblGrid>
                <a:gridCol w="1970689">
                  <a:extLst>
                    <a:ext uri="{9D8B030D-6E8A-4147-A177-3AD203B41FA5}">
                      <a16:colId xmlns:a16="http://schemas.microsoft.com/office/drawing/2014/main" val="20000"/>
                    </a:ext>
                  </a:extLst>
                </a:gridCol>
                <a:gridCol w="4353911">
                  <a:extLst>
                    <a:ext uri="{9D8B030D-6E8A-4147-A177-3AD203B41FA5}">
                      <a16:colId xmlns:a16="http://schemas.microsoft.com/office/drawing/2014/main" val="20001"/>
                    </a:ext>
                  </a:extLst>
                </a:gridCol>
                <a:gridCol w="2819400">
                  <a:extLst>
                    <a:ext uri="{9D8B030D-6E8A-4147-A177-3AD203B41FA5}">
                      <a16:colId xmlns:a16="http://schemas.microsoft.com/office/drawing/2014/main" val="20002"/>
                    </a:ext>
                  </a:extLst>
                </a:gridCol>
              </a:tblGrid>
              <a:tr h="612346">
                <a:tc>
                  <a:txBody>
                    <a:bodyPr/>
                    <a:lstStyle/>
                    <a:p>
                      <a:pPr algn="l"/>
                      <a:r>
                        <a:rPr lang="en-US" sz="2000" b="1" dirty="0">
                          <a:effectLst/>
                          <a:latin typeface="Arial Narrow" panose="020B0606020202030204" pitchFamily="34" charset="0"/>
                        </a:rPr>
                        <a:t>Function</a:t>
                      </a: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000" b="1" dirty="0">
                          <a:effectLst/>
                          <a:latin typeface="Arial Narrow" panose="020B0606020202030204" pitchFamily="34" charset="0"/>
                        </a:rPr>
                        <a:t>Description</a:t>
                      </a: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000" b="1" dirty="0">
                          <a:effectLst/>
                          <a:latin typeface="Arial Narrow" panose="020B0606020202030204" pitchFamily="34" charset="0"/>
                        </a:rPr>
                        <a:t>Example</a:t>
                      </a:r>
                    </a:p>
                    <a:p>
                      <a:pPr algn="l"/>
                      <a:r>
                        <a:rPr lang="en-US" sz="2000" b="1" dirty="0">
                          <a:solidFill>
                            <a:srgbClr val="0000FF"/>
                          </a:solidFill>
                          <a:effectLst/>
                          <a:latin typeface="Calibri" panose="020F0502020204030204" pitchFamily="34" charset="0"/>
                          <a:cs typeface="Calibri" panose="020F0502020204030204" pitchFamily="34" charset="0"/>
                        </a:rPr>
                        <a:t>a=</a:t>
                      </a:r>
                      <a:r>
                        <a:rPr lang="en-US" sz="2000" b="1" baseline="0" dirty="0">
                          <a:solidFill>
                            <a:srgbClr val="0000FF"/>
                          </a:solidFill>
                          <a:effectLst/>
                          <a:latin typeface="Calibri" panose="020F0502020204030204" pitchFamily="34" charset="0"/>
                          <a:cs typeface="Calibri" panose="020F0502020204030204" pitchFamily="34" charset="0"/>
                        </a:rPr>
                        <a:t>'</a:t>
                      </a:r>
                      <a:r>
                        <a:rPr lang="en-US" sz="2000" b="1" dirty="0">
                          <a:solidFill>
                            <a:srgbClr val="0000FF"/>
                          </a:solidFill>
                          <a:effectLst/>
                          <a:latin typeface="Calibri" panose="020F0502020204030204" pitchFamily="34" charset="0"/>
                          <a:cs typeface="Calibri" panose="020F0502020204030204" pitchFamily="34" charset="0"/>
                        </a:rPr>
                        <a:t>Hello </a:t>
                      </a:r>
                      <a:r>
                        <a:rPr lang="en-US" sz="2000" b="1" baseline="0" dirty="0">
                          <a:solidFill>
                            <a:srgbClr val="0000FF"/>
                          </a:solidFill>
                          <a:effectLst/>
                          <a:latin typeface="Calibri" panose="020F0502020204030204" pitchFamily="34" charset="0"/>
                          <a:cs typeface="Calibri" panose="020F0502020204030204" pitchFamily="34" charset="0"/>
                        </a:rPr>
                        <a:t>Python'</a:t>
                      </a:r>
                      <a:endParaRPr lang="en-US" sz="2000" b="1" dirty="0">
                        <a:solidFill>
                          <a:srgbClr val="0000FF"/>
                        </a:solidFill>
                        <a:effectLst/>
                        <a:latin typeface="Calibri" panose="020F0502020204030204" pitchFamily="34" charset="0"/>
                        <a:cs typeface="Calibri" panose="020F0502020204030204" pitchFamily="34" charset="0"/>
                      </a:endParaRP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0"/>
                  </a:ext>
                </a:extLst>
              </a:tr>
              <a:tr h="1585937">
                <a:tc>
                  <a:txBody>
                    <a:bodyPr/>
                    <a:lstStyle/>
                    <a:p>
                      <a:r>
                        <a:rPr lang="en-US" sz="2000" b="1" dirty="0">
                          <a:solidFill>
                            <a:srgbClr val="C00000"/>
                          </a:solidFill>
                          <a:effectLst/>
                          <a:latin typeface="Calibri" panose="020F0502020204030204" pitchFamily="34" charset="0"/>
                          <a:cs typeface="Calibri" panose="020F0502020204030204" pitchFamily="34" charset="0"/>
                        </a:rPr>
                        <a:t>replace(old, new [, max])</a:t>
                      </a: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Replaces all occurrences of old in string with new or at most max occurrences if max given</a:t>
                      </a: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b="1" dirty="0" err="1">
                          <a:solidFill>
                            <a:srgbClr val="C00000"/>
                          </a:solidFill>
                          <a:effectLst/>
                          <a:latin typeface="Calibri" panose="020F0502020204030204" pitchFamily="34" charset="0"/>
                          <a:cs typeface="Calibri" panose="020F0502020204030204" pitchFamily="34" charset="0"/>
                        </a:rPr>
                        <a:t>a.replace</a:t>
                      </a:r>
                      <a:r>
                        <a:rPr lang="en-US" sz="2000" b="1" dirty="0">
                          <a:solidFill>
                            <a:srgbClr val="C00000"/>
                          </a:solidFill>
                          <a:effectLst/>
                          <a:latin typeface="Calibri" panose="020F0502020204030204" pitchFamily="34" charset="0"/>
                          <a:cs typeface="Calibri" panose="020F0502020204030204" pitchFamily="34" charset="0"/>
                        </a:rPr>
                        <a:t>('</a:t>
                      </a:r>
                      <a:r>
                        <a:rPr lang="en-US" sz="2000" b="1" dirty="0" err="1">
                          <a:solidFill>
                            <a:srgbClr val="C00000"/>
                          </a:solidFill>
                          <a:effectLst/>
                          <a:latin typeface="Calibri" panose="020F0502020204030204" pitchFamily="34" charset="0"/>
                          <a:cs typeface="Calibri" panose="020F0502020204030204" pitchFamily="34" charset="0"/>
                        </a:rPr>
                        <a:t>o','z</a:t>
                      </a:r>
                      <a:r>
                        <a:rPr lang="en-US" sz="2000" b="1" dirty="0">
                          <a:solidFill>
                            <a:srgbClr val="C00000"/>
                          </a:solidFill>
                          <a:effectLst/>
                          <a:latin typeface="Calibri" panose="020F0502020204030204" pitchFamily="34" charset="0"/>
                          <a:cs typeface="Calibri" panose="020F0502020204030204" pitchFamily="34" charset="0"/>
                        </a:rPr>
                        <a:t>') </a:t>
                      </a:r>
                    </a:p>
                    <a:p>
                      <a:r>
                        <a:rPr lang="en-US" sz="2000" b="0" dirty="0">
                          <a:effectLst/>
                          <a:latin typeface="Calibri" panose="020F0502020204030204" pitchFamily="34" charset="0"/>
                          <a:cs typeface="Calibri" panose="020F0502020204030204" pitchFamily="34" charset="0"/>
                        </a:rPr>
                        <a:t>Answer: </a:t>
                      </a:r>
                      <a:r>
                        <a:rPr lang="en-US" sz="2000" b="0" baseline="0" dirty="0">
                          <a:effectLst/>
                          <a:latin typeface="Calibri" panose="020F0502020204030204" pitchFamily="34" charset="0"/>
                          <a:cs typeface="Calibri" panose="020F0502020204030204" pitchFamily="34" charset="0"/>
                        </a:rPr>
                        <a:t> </a:t>
                      </a:r>
                      <a:r>
                        <a:rPr lang="en-US" sz="2000" b="1" baseline="0" dirty="0">
                          <a:solidFill>
                            <a:srgbClr val="0000FF"/>
                          </a:solidFill>
                          <a:effectLst/>
                          <a:latin typeface="Calibri" panose="020F0502020204030204" pitchFamily="34" charset="0"/>
                          <a:cs typeface="Calibri" panose="020F0502020204030204" pitchFamily="34" charset="0"/>
                        </a:rPr>
                        <a:t>'</a:t>
                      </a:r>
                      <a:r>
                        <a:rPr lang="en-US" sz="2000" b="1" dirty="0" err="1">
                          <a:solidFill>
                            <a:srgbClr val="0000FF"/>
                          </a:solidFill>
                          <a:effectLst/>
                          <a:latin typeface="Calibri" panose="020F0502020204030204" pitchFamily="34" charset="0"/>
                          <a:cs typeface="Calibri" panose="020F0502020204030204" pitchFamily="34" charset="0"/>
                        </a:rPr>
                        <a:t>Hellz</a:t>
                      </a:r>
                      <a:r>
                        <a:rPr lang="en-US" sz="2000" b="1" dirty="0">
                          <a:solidFill>
                            <a:srgbClr val="0000FF"/>
                          </a:solidFill>
                          <a:effectLst/>
                          <a:latin typeface="Calibri" panose="020F0502020204030204" pitchFamily="34" charset="0"/>
                          <a:cs typeface="Calibri" panose="020F0502020204030204" pitchFamily="34" charset="0"/>
                        </a:rPr>
                        <a:t> </a:t>
                      </a:r>
                      <a:r>
                        <a:rPr lang="en-US" sz="2000" b="1" baseline="0" dirty="0" err="1">
                          <a:solidFill>
                            <a:srgbClr val="0000FF"/>
                          </a:solidFill>
                          <a:effectLst/>
                          <a:latin typeface="Calibri" panose="020F0502020204030204" pitchFamily="34" charset="0"/>
                          <a:cs typeface="Calibri" panose="020F0502020204030204" pitchFamily="34" charset="0"/>
                        </a:rPr>
                        <a:t>Pythzn</a:t>
                      </a:r>
                      <a:r>
                        <a:rPr lang="en-US" sz="2000" b="1" baseline="0" dirty="0">
                          <a:solidFill>
                            <a:srgbClr val="0000FF"/>
                          </a:solidFill>
                          <a:effectLst/>
                          <a:latin typeface="Calibri" panose="020F0502020204030204" pitchFamily="34" charset="0"/>
                          <a:cs typeface="Calibri" panose="020F0502020204030204" pitchFamily="34" charset="0"/>
                        </a:rPr>
                        <a:t>'</a:t>
                      </a:r>
                    </a:p>
                    <a:p>
                      <a:endParaRPr lang="en-US" sz="2000" b="0" dirty="0">
                        <a:effectLst/>
                        <a:latin typeface="Calibri" panose="020F0502020204030204" pitchFamily="34" charset="0"/>
                        <a:cs typeface="Calibri" panose="020F0502020204030204" pitchFamily="34" charset="0"/>
                      </a:endParaRPr>
                    </a:p>
                    <a:p>
                      <a:r>
                        <a:rPr lang="en-US" sz="2000" b="1" dirty="0" err="1">
                          <a:solidFill>
                            <a:srgbClr val="C00000"/>
                          </a:solidFill>
                          <a:effectLst/>
                          <a:latin typeface="Calibri" panose="020F0502020204030204" pitchFamily="34" charset="0"/>
                          <a:cs typeface="Calibri" panose="020F0502020204030204" pitchFamily="34" charset="0"/>
                        </a:rPr>
                        <a:t>a.replace</a:t>
                      </a:r>
                      <a:r>
                        <a:rPr lang="en-US" sz="2000" b="1" dirty="0">
                          <a:solidFill>
                            <a:srgbClr val="C00000"/>
                          </a:solidFill>
                          <a:effectLst/>
                          <a:latin typeface="Calibri" panose="020F0502020204030204" pitchFamily="34" charset="0"/>
                          <a:cs typeface="Calibri" panose="020F0502020204030204" pitchFamily="34" charset="0"/>
                        </a:rPr>
                        <a:t>('o','z',1) </a:t>
                      </a:r>
                    </a:p>
                    <a:p>
                      <a:r>
                        <a:rPr lang="en-US" sz="2000" b="0" dirty="0">
                          <a:effectLst/>
                          <a:latin typeface="Calibri" panose="020F0502020204030204" pitchFamily="34" charset="0"/>
                          <a:cs typeface="Calibri" panose="020F0502020204030204" pitchFamily="34" charset="0"/>
                        </a:rPr>
                        <a:t>Answer: </a:t>
                      </a:r>
                      <a:r>
                        <a:rPr lang="en-US" sz="2000" b="0" baseline="0" dirty="0">
                          <a:effectLst/>
                          <a:latin typeface="Calibri" panose="020F0502020204030204" pitchFamily="34" charset="0"/>
                          <a:cs typeface="Calibri" panose="020F0502020204030204" pitchFamily="34" charset="0"/>
                        </a:rPr>
                        <a:t> </a:t>
                      </a:r>
                      <a:r>
                        <a:rPr lang="en-US" sz="2000" b="1" baseline="0" dirty="0">
                          <a:solidFill>
                            <a:srgbClr val="0000FF"/>
                          </a:solidFill>
                          <a:effectLst/>
                          <a:latin typeface="Calibri" panose="020F0502020204030204" pitchFamily="34" charset="0"/>
                          <a:cs typeface="Calibri" panose="020F0502020204030204" pitchFamily="34" charset="0"/>
                        </a:rPr>
                        <a:t>'</a:t>
                      </a:r>
                      <a:r>
                        <a:rPr lang="en-US" sz="2000" b="1" dirty="0" err="1">
                          <a:solidFill>
                            <a:srgbClr val="0000FF"/>
                          </a:solidFill>
                          <a:effectLst/>
                          <a:latin typeface="Calibri" panose="020F0502020204030204" pitchFamily="34" charset="0"/>
                          <a:cs typeface="Calibri" panose="020F0502020204030204" pitchFamily="34" charset="0"/>
                        </a:rPr>
                        <a:t>Hellz</a:t>
                      </a:r>
                      <a:r>
                        <a:rPr lang="en-US" sz="2000" b="1" dirty="0">
                          <a:solidFill>
                            <a:srgbClr val="0000FF"/>
                          </a:solidFill>
                          <a:effectLst/>
                          <a:latin typeface="Calibri" panose="020F0502020204030204" pitchFamily="34" charset="0"/>
                          <a:cs typeface="Calibri" panose="020F0502020204030204" pitchFamily="34" charset="0"/>
                        </a:rPr>
                        <a:t> </a:t>
                      </a:r>
                      <a:r>
                        <a:rPr lang="en-US" sz="2000" b="1" baseline="0" dirty="0">
                          <a:solidFill>
                            <a:srgbClr val="0000FF"/>
                          </a:solidFill>
                          <a:effectLst/>
                          <a:latin typeface="Calibri" panose="020F0502020204030204" pitchFamily="34" charset="0"/>
                          <a:cs typeface="Calibri" panose="020F0502020204030204" pitchFamily="34" charset="0"/>
                        </a:rPr>
                        <a:t>Python'</a:t>
                      </a:r>
                      <a:endParaRPr lang="en-US" sz="2000" b="1" dirty="0">
                        <a:solidFill>
                          <a:srgbClr val="0000FF"/>
                        </a:solidFill>
                        <a:effectLst/>
                        <a:latin typeface="Calibri" panose="020F0502020204030204" pitchFamily="34" charset="0"/>
                        <a:cs typeface="Calibri" panose="020F0502020204030204" pitchFamily="34" charset="0"/>
                      </a:endParaRP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1075960">
                <a:tc>
                  <a:txBody>
                    <a:bodyPr/>
                    <a:lstStyle/>
                    <a:p>
                      <a:r>
                        <a:rPr lang="en-US" sz="2000" b="1" dirty="0" err="1">
                          <a:solidFill>
                            <a:srgbClr val="C00000"/>
                          </a:solidFill>
                          <a:effectLst/>
                          <a:latin typeface="Calibri" panose="020F0502020204030204" pitchFamily="34" charset="0"/>
                          <a:cs typeface="Calibri" panose="020F0502020204030204" pitchFamily="34" charset="0"/>
                        </a:rPr>
                        <a:t>isalpha</a:t>
                      </a:r>
                      <a:r>
                        <a:rPr lang="en-US" sz="2000" b="1" dirty="0">
                          <a:solidFill>
                            <a:srgbClr val="C00000"/>
                          </a:solidFill>
                          <a:effectLst/>
                          <a:latin typeface="Calibri" panose="020F0502020204030204" pitchFamily="34" charset="0"/>
                          <a:cs typeface="Calibri" panose="020F0502020204030204" pitchFamily="34" charset="0"/>
                        </a:rPr>
                        <a:t>()</a:t>
                      </a: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Returns true if string has at least 1 character and all characters are alphabetic and false otherwise</a:t>
                      </a: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b="1" dirty="0" err="1">
                          <a:solidFill>
                            <a:srgbClr val="C00000"/>
                          </a:solidFill>
                          <a:effectLst/>
                          <a:latin typeface="Calibri" panose="020F0502020204030204" pitchFamily="34" charset="0"/>
                          <a:cs typeface="Calibri" panose="020F0502020204030204" pitchFamily="34" charset="0"/>
                        </a:rPr>
                        <a:t>a.isalpha</a:t>
                      </a:r>
                      <a:r>
                        <a:rPr lang="en-US" sz="2000" b="1" dirty="0">
                          <a:solidFill>
                            <a:srgbClr val="C00000"/>
                          </a:solidFill>
                          <a:effectLst/>
                          <a:latin typeface="Calibri" panose="020F0502020204030204" pitchFamily="34" charset="0"/>
                          <a:cs typeface="Calibri" panose="020F0502020204030204" pitchFamily="34" charset="0"/>
                        </a:rPr>
                        <a:t>()  </a:t>
                      </a:r>
                    </a:p>
                    <a:p>
                      <a:r>
                        <a:rPr lang="en-US" sz="2000" b="0" dirty="0">
                          <a:effectLst/>
                          <a:latin typeface="Calibri" panose="020F0502020204030204" pitchFamily="34" charset="0"/>
                          <a:cs typeface="Calibri" panose="020F0502020204030204" pitchFamily="34" charset="0"/>
                        </a:rPr>
                        <a:t>Answer: </a:t>
                      </a:r>
                      <a:r>
                        <a:rPr lang="en-US" sz="2000" b="1" baseline="0" dirty="0">
                          <a:solidFill>
                            <a:srgbClr val="0000FF"/>
                          </a:solidFill>
                          <a:effectLst/>
                          <a:latin typeface="Calibri" panose="020F0502020204030204" pitchFamily="34" charset="0"/>
                          <a:cs typeface="Calibri" panose="020F0502020204030204" pitchFamily="34" charset="0"/>
                        </a:rPr>
                        <a:t>False</a:t>
                      </a:r>
                    </a:p>
                    <a:p>
                      <a:endParaRPr lang="en-US" sz="2000" b="1" baseline="0" dirty="0">
                        <a:effectLst/>
                        <a:latin typeface="Calibri" panose="020F0502020204030204" pitchFamily="34" charset="0"/>
                        <a:cs typeface="Calibri" panose="020F0502020204030204" pitchFamily="34" charset="0"/>
                      </a:endParaRP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576150">
                <a:tc>
                  <a:txBody>
                    <a:bodyPr/>
                    <a:lstStyle/>
                    <a:p>
                      <a:r>
                        <a:rPr lang="en-US" sz="2000" b="1" dirty="0" err="1">
                          <a:solidFill>
                            <a:srgbClr val="C00000"/>
                          </a:solidFill>
                          <a:effectLst/>
                          <a:latin typeface="Calibri" panose="020F0502020204030204" pitchFamily="34" charset="0"/>
                          <a:cs typeface="Calibri" panose="020F0502020204030204" pitchFamily="34" charset="0"/>
                        </a:rPr>
                        <a:t>isdigit</a:t>
                      </a:r>
                      <a:r>
                        <a:rPr lang="en-US" sz="2000" b="1" dirty="0">
                          <a:solidFill>
                            <a:srgbClr val="C00000"/>
                          </a:solidFill>
                          <a:effectLst/>
                          <a:latin typeface="Calibri" panose="020F0502020204030204" pitchFamily="34" charset="0"/>
                          <a:cs typeface="Calibri" panose="020F0502020204030204" pitchFamily="34" charset="0"/>
                        </a:rPr>
                        <a:t>()</a:t>
                      </a: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Returns true if string contains only digits and false otherwise</a:t>
                      </a: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b="1" dirty="0" err="1">
                          <a:solidFill>
                            <a:srgbClr val="C00000"/>
                          </a:solidFill>
                          <a:effectLst/>
                          <a:latin typeface="Calibri" panose="020F0502020204030204" pitchFamily="34" charset="0"/>
                          <a:cs typeface="Calibri" panose="020F0502020204030204" pitchFamily="34" charset="0"/>
                        </a:rPr>
                        <a:t>a.isdigit</a:t>
                      </a:r>
                      <a:r>
                        <a:rPr lang="en-US" sz="2000" b="1" dirty="0">
                          <a:solidFill>
                            <a:srgbClr val="C00000"/>
                          </a:solidFill>
                          <a:effectLst/>
                          <a:latin typeface="Calibri" panose="020F0502020204030204" pitchFamily="34" charset="0"/>
                          <a:cs typeface="Calibri" panose="020F0502020204030204" pitchFamily="34" charset="0"/>
                        </a:rPr>
                        <a:t>()  </a:t>
                      </a:r>
                    </a:p>
                    <a:p>
                      <a:r>
                        <a:rPr lang="en-US" sz="2000" b="0" dirty="0">
                          <a:effectLst/>
                          <a:latin typeface="Calibri" panose="020F0502020204030204" pitchFamily="34" charset="0"/>
                          <a:cs typeface="Calibri" panose="020F0502020204030204" pitchFamily="34" charset="0"/>
                        </a:rPr>
                        <a:t>Answer: </a:t>
                      </a:r>
                      <a:r>
                        <a:rPr lang="en-US" sz="2000" b="1" baseline="0" dirty="0">
                          <a:solidFill>
                            <a:srgbClr val="0000FF"/>
                          </a:solidFill>
                          <a:effectLst/>
                          <a:latin typeface="Calibri" panose="020F0502020204030204" pitchFamily="34" charset="0"/>
                          <a:cs typeface="Calibri" panose="020F0502020204030204" pitchFamily="34" charset="0"/>
                        </a:rPr>
                        <a:t>False</a:t>
                      </a:r>
                    </a:p>
                    <a:p>
                      <a:endParaRPr lang="en-US" sz="2000" b="1" baseline="0" dirty="0">
                        <a:solidFill>
                          <a:srgbClr val="0000FF"/>
                        </a:solidFill>
                        <a:effectLst/>
                        <a:latin typeface="Calibri" panose="020F0502020204030204" pitchFamily="34" charset="0"/>
                        <a:cs typeface="Calibri" panose="020F0502020204030204" pitchFamily="34" charset="0"/>
                      </a:endParaRP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3"/>
                  </a:ext>
                </a:extLst>
              </a:tr>
              <a:tr h="1075960">
                <a:tc>
                  <a:txBody>
                    <a:bodyPr/>
                    <a:lstStyle/>
                    <a:p>
                      <a:r>
                        <a:rPr lang="en-US" sz="2000" b="1" dirty="0">
                          <a:solidFill>
                            <a:srgbClr val="C00000"/>
                          </a:solidFill>
                          <a:effectLst/>
                          <a:latin typeface="Calibri" panose="020F0502020204030204" pitchFamily="34" charset="0"/>
                          <a:cs typeface="Calibri" panose="020F0502020204030204" pitchFamily="34" charset="0"/>
                        </a:rPr>
                        <a:t>split()</a:t>
                      </a: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1800" b="0" i="0" kern="1200" dirty="0">
                          <a:solidFill>
                            <a:schemeClr val="tx1"/>
                          </a:solidFill>
                          <a:effectLst/>
                          <a:latin typeface="+mn-lt"/>
                          <a:ea typeface="+mn-ea"/>
                          <a:cs typeface="+mn-cs"/>
                        </a:rPr>
                        <a:t>Splits the string into substrings if it finds instances of the separator</a:t>
                      </a:r>
                      <a:endParaRPr lang="en-US" sz="2000" dirty="0">
                        <a:effectLst/>
                        <a:latin typeface="Arial Narrow" panose="020B0606020202030204" pitchFamily="34" charset="0"/>
                      </a:endParaRP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b="1" dirty="0" err="1">
                          <a:solidFill>
                            <a:srgbClr val="C00000"/>
                          </a:solidFill>
                          <a:effectLst/>
                          <a:latin typeface="Calibri" panose="020F0502020204030204" pitchFamily="34" charset="0"/>
                          <a:cs typeface="Calibri" panose="020F0502020204030204" pitchFamily="34" charset="0"/>
                        </a:rPr>
                        <a:t>a.split</a:t>
                      </a:r>
                      <a:r>
                        <a:rPr lang="en-US" sz="2000" b="1" dirty="0">
                          <a:solidFill>
                            <a:srgbClr val="C00000"/>
                          </a:solidFill>
                          <a:effectLst/>
                          <a:latin typeface="Calibri" panose="020F0502020204030204" pitchFamily="34" charset="0"/>
                          <a:cs typeface="Calibri" panose="020F0502020204030204" pitchFamily="34" charset="0"/>
                        </a:rPr>
                        <a:t>(" ")</a:t>
                      </a:r>
                    </a:p>
                    <a:p>
                      <a:r>
                        <a:rPr lang="en-US" sz="2000" b="0" dirty="0">
                          <a:effectLst/>
                          <a:latin typeface="Calibri" panose="020F0502020204030204" pitchFamily="34" charset="0"/>
                          <a:cs typeface="Calibri" panose="020F0502020204030204" pitchFamily="34" charset="0"/>
                        </a:rPr>
                        <a:t>Answer: </a:t>
                      </a:r>
                      <a:r>
                        <a:rPr lang="en-US" sz="2000" b="1" baseline="0" dirty="0">
                          <a:solidFill>
                            <a:srgbClr val="0000FF"/>
                          </a:solidFill>
                          <a:effectLst/>
                          <a:latin typeface="Calibri" panose="020F0502020204030204" pitchFamily="34" charset="0"/>
                          <a:cs typeface="Calibri" panose="020F0502020204030204" pitchFamily="34" charset="0"/>
                        </a:rPr>
                        <a:t>['Hello', 'Python']</a:t>
                      </a:r>
                      <a:endParaRPr lang="en-US" sz="2000" b="1" dirty="0">
                        <a:solidFill>
                          <a:srgbClr val="0000FF"/>
                        </a:solidFill>
                        <a:effectLst/>
                        <a:latin typeface="Calibri" panose="020F0502020204030204" pitchFamily="34" charset="0"/>
                        <a:cs typeface="Calibri" panose="020F0502020204030204" pitchFamily="34" charset="0"/>
                      </a:endParaRPr>
                    </a:p>
                  </a:txBody>
                  <a:tcPr marL="28003" marR="28003" marT="28003" marB="2800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4"/>
                  </a:ext>
                </a:extLst>
              </a:tr>
            </a:tbl>
          </a:graphicData>
        </a:graphic>
      </p:graphicFrame>
      <p:pic>
        <p:nvPicPr>
          <p:cNvPr id="2" name="L1-p8.mp3">
            <a:hlinkClick r:id="" action="ppaction://media"/>
            <a:extLst>
              <a:ext uri="{FF2B5EF4-FFF2-40B4-BE49-F238E27FC236}">
                <a16:creationId xmlns:a16="http://schemas.microsoft.com/office/drawing/2014/main" id="{4F24A321-3E2C-9042-8CC5-774BF55738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200819"/>
            <a:ext cx="406400" cy="406400"/>
          </a:xfrm>
          <a:prstGeom prst="rect">
            <a:avLst/>
          </a:prstGeom>
        </p:spPr>
      </p:pic>
    </p:spTree>
    <p:extLst>
      <p:ext uri="{BB962C8B-B14F-4D97-AF65-F5344CB8AC3E}">
        <p14:creationId xmlns:p14="http://schemas.microsoft.com/office/powerpoint/2010/main" val="197956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1</a:t>
            </a:r>
          </a:p>
        </p:txBody>
      </p:sp>
      <p:sp>
        <p:nvSpPr>
          <p:cNvPr id="3" name="Content Placeholder 2"/>
          <p:cNvSpPr>
            <a:spLocks noGrp="1"/>
          </p:cNvSpPr>
          <p:nvPr>
            <p:ph idx="1"/>
          </p:nvPr>
        </p:nvSpPr>
        <p:spPr>
          <a:xfrm>
            <a:off x="76200" y="838200"/>
            <a:ext cx="8991600" cy="563562"/>
          </a:xfrm>
        </p:spPr>
        <p:txBody>
          <a:bodyPr/>
          <a:lstStyle/>
          <a:p>
            <a:r>
              <a:rPr lang="en-US" sz="2400" dirty="0"/>
              <a:t>Given </a:t>
            </a:r>
            <a:r>
              <a:rPr lang="en-US" sz="2400" dirty="0">
                <a:solidFill>
                  <a:srgbClr val="C00000"/>
                </a:solidFill>
                <a:latin typeface="Calibri" panose="020F0502020204030204" pitchFamily="34" charset="0"/>
                <a:cs typeface="Calibri" panose="020F0502020204030204" pitchFamily="34" charset="0"/>
              </a:rPr>
              <a:t>message = 'Welcome to ICT' </a:t>
            </a:r>
            <a:r>
              <a:rPr lang="en-US" sz="2400" dirty="0"/>
              <a:t>, determine the output:</a:t>
            </a:r>
          </a:p>
        </p:txBody>
      </p:sp>
      <p:graphicFrame>
        <p:nvGraphicFramePr>
          <p:cNvPr id="4" name="Table 3"/>
          <p:cNvGraphicFramePr>
            <a:graphicFrameLocks noGrp="1"/>
          </p:cNvGraphicFramePr>
          <p:nvPr>
            <p:extLst>
              <p:ext uri="{D42A27DB-BD31-4B8C-83A1-F6EECF244321}">
                <p14:modId xmlns:p14="http://schemas.microsoft.com/office/powerpoint/2010/main" val="1512904325"/>
              </p:ext>
            </p:extLst>
          </p:nvPr>
        </p:nvGraphicFramePr>
        <p:xfrm>
          <a:off x="152400" y="1401762"/>
          <a:ext cx="8686800" cy="4470460"/>
        </p:xfrm>
        <a:graphic>
          <a:graphicData uri="http://schemas.openxmlformats.org/drawingml/2006/table">
            <a:tbl>
              <a:tblPr firstRow="1" firstCol="1" bandRow="1"/>
              <a:tblGrid>
                <a:gridCol w="3886200">
                  <a:extLst>
                    <a:ext uri="{9D8B030D-6E8A-4147-A177-3AD203B41FA5}">
                      <a16:colId xmlns:a16="http://schemas.microsoft.com/office/drawing/2014/main" val="20001"/>
                    </a:ext>
                  </a:extLst>
                </a:gridCol>
                <a:gridCol w="4800600">
                  <a:extLst>
                    <a:ext uri="{9D8B030D-6E8A-4147-A177-3AD203B41FA5}">
                      <a16:colId xmlns:a16="http://schemas.microsoft.com/office/drawing/2014/main" val="2636258553"/>
                    </a:ext>
                  </a:extLst>
                </a:gridCol>
              </a:tblGrid>
              <a:tr h="558636">
                <a:tc>
                  <a:txBody>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SG" sz="2400" b="1" dirty="0">
                          <a:effectLst/>
                          <a:latin typeface="Arial Narrow" panose="020B0606020202030204" pitchFamily="34" charset="0"/>
                          <a:ea typeface="SimSun"/>
                        </a:rPr>
                        <a:t>Python</a:t>
                      </a:r>
                      <a:r>
                        <a:rPr lang="en-SG" sz="2400" b="1" baseline="0" dirty="0">
                          <a:effectLst/>
                          <a:latin typeface="Arial Narrow" panose="020B0606020202030204" pitchFamily="34" charset="0"/>
                          <a:ea typeface="SimSun"/>
                        </a:rPr>
                        <a:t> code</a:t>
                      </a:r>
                      <a:endParaRPr lang="en-SG" sz="2400" b="1" dirty="0">
                        <a:effectLst/>
                        <a:latin typeface="Arial Narrow" panose="020B0606020202030204" pitchFamily="34" charset="0"/>
                        <a:ea typeface="SimSun"/>
                      </a:endParaRPr>
                    </a:p>
                  </a:txBody>
                  <a:tcPr marL="68580" marR="68580" marT="0" marB="0" anchor="ctr">
                    <a:solidFill>
                      <a:srgbClr val="CCECFF"/>
                    </a:solidFill>
                  </a:tcPr>
                </a:tc>
                <a:tc>
                  <a:txBody>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SG" sz="2400" b="1" dirty="0">
                          <a:effectLst/>
                          <a:latin typeface="Arial Narrow" panose="020B0606020202030204" pitchFamily="34" charset="0"/>
                        </a:rPr>
                        <a:t>Output</a:t>
                      </a:r>
                      <a:endParaRPr lang="en-SG" sz="2400" b="1" dirty="0">
                        <a:effectLst/>
                        <a:latin typeface="Arial Narrow" panose="020B0606020202030204" pitchFamily="34" charset="0"/>
                        <a:ea typeface="SimSun"/>
                      </a:endParaRPr>
                    </a:p>
                  </a:txBody>
                  <a:tcPr marL="68580" marR="68580" marT="0" marB="0" anchor="ctr">
                    <a:solidFill>
                      <a:srgbClr val="CCECFF"/>
                    </a:solidFill>
                  </a:tcPr>
                </a:tc>
                <a:extLst>
                  <a:ext uri="{0D108BD9-81ED-4DB2-BD59-A6C34878D82A}">
                    <a16:rowId xmlns:a16="http://schemas.microsoft.com/office/drawing/2014/main" val="10000"/>
                  </a:ext>
                </a:extLst>
              </a:tr>
              <a:tr h="558832">
                <a:tc>
                  <a:txBody>
                    <a:bodyPr/>
                    <a:lstStyle/>
                    <a:p>
                      <a:r>
                        <a:rPr lang="en-US" sz="1800" kern="1200" dirty="0">
                          <a:solidFill>
                            <a:schemeClr val="tx1"/>
                          </a:solidFill>
                          <a:effectLst/>
                          <a:latin typeface="Calibri" panose="020F0502020204030204" pitchFamily="34" charset="0"/>
                          <a:ea typeface="+mn-ea"/>
                          <a:cs typeface="Calibri" panose="020F0502020204030204" pitchFamily="34" charset="0"/>
                        </a:rPr>
                        <a:t>&gt;&gt;&gt; </a:t>
                      </a:r>
                      <a:r>
                        <a:rPr lang="en-US" sz="1800" kern="1200" dirty="0" err="1">
                          <a:solidFill>
                            <a:schemeClr val="tx1"/>
                          </a:solidFill>
                          <a:effectLst/>
                          <a:latin typeface="Calibri" panose="020F0502020204030204" pitchFamily="34" charset="0"/>
                          <a:ea typeface="+mn-ea"/>
                          <a:cs typeface="Calibri" panose="020F0502020204030204" pitchFamily="34" charset="0"/>
                        </a:rPr>
                        <a:t>len</a:t>
                      </a:r>
                      <a:r>
                        <a:rPr lang="en-US" sz="1800" kern="1200" dirty="0">
                          <a:solidFill>
                            <a:schemeClr val="tx1"/>
                          </a:solidFill>
                          <a:effectLst/>
                          <a:latin typeface="Calibri" panose="020F0502020204030204" pitchFamily="34" charset="0"/>
                          <a:ea typeface="+mn-ea"/>
                          <a:cs typeface="Calibri" panose="020F0502020204030204" pitchFamily="34" charset="0"/>
                        </a:rPr>
                        <a:t>(message)</a:t>
                      </a:r>
                      <a:endParaRPr lang="en-US" sz="1800" dirty="0">
                        <a:latin typeface="Calibri" panose="020F0502020204030204" pitchFamily="34" charset="0"/>
                        <a:cs typeface="Calibri" panose="020F0502020204030204" pitchFamily="34" charset="0"/>
                      </a:endParaRPr>
                    </a:p>
                  </a:txBody>
                  <a:tcPr marL="68580" marR="68580" marT="0" marB="0" anchor="ctr">
                    <a:solidFill>
                      <a:schemeClr val="bg1"/>
                    </a:solidFill>
                  </a:tcPr>
                </a:tc>
                <a:tc>
                  <a:txBody>
                    <a:bodyPr/>
                    <a:lstStyle/>
                    <a:p>
                      <a:pPr marL="0" marR="0" algn="ctr">
                        <a:lnSpc>
                          <a:spcPct val="100000"/>
                        </a:lnSpc>
                        <a:spcBef>
                          <a:spcPts val="300"/>
                        </a:spcBef>
                        <a:spcAft>
                          <a:spcPts val="300"/>
                        </a:spcAft>
                      </a:pPr>
                      <a:r>
                        <a:rPr lang="en-US" sz="1800" dirty="0">
                          <a:solidFill>
                            <a:srgbClr val="C00000"/>
                          </a:solidFill>
                          <a:effectLst/>
                          <a:latin typeface="Calibri" panose="020F0502020204030204" pitchFamily="34" charset="0"/>
                          <a:ea typeface="SimSun"/>
                          <a:cs typeface="Calibri" panose="020F0502020204030204" pitchFamily="34" charset="0"/>
                        </a:rPr>
                        <a:t>14</a:t>
                      </a: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1"/>
                  </a:ext>
                </a:extLst>
              </a:tr>
              <a:tr h="558832">
                <a:tc>
                  <a:txBody>
                    <a:bodyPr/>
                    <a:lstStyle/>
                    <a:p>
                      <a:pPr marL="0" marR="0" algn="l">
                        <a:lnSpc>
                          <a:spcPct val="100000"/>
                        </a:lnSpc>
                        <a:spcBef>
                          <a:spcPts val="300"/>
                        </a:spcBef>
                        <a:spcAft>
                          <a:spcPts val="300"/>
                        </a:spcAft>
                      </a:pPr>
                      <a:r>
                        <a:rPr lang="en-US" sz="1800" kern="1200" dirty="0">
                          <a:solidFill>
                            <a:schemeClr val="tx1"/>
                          </a:solidFill>
                          <a:effectLst/>
                          <a:latin typeface="Calibri" panose="020F0502020204030204" pitchFamily="34" charset="0"/>
                          <a:ea typeface="+mn-ea"/>
                          <a:cs typeface="Calibri" panose="020F0502020204030204" pitchFamily="34" charset="0"/>
                        </a:rPr>
                        <a:t>&gt;&gt;&gt; </a:t>
                      </a:r>
                      <a:r>
                        <a:rPr lang="en-US" sz="1800" kern="1200" dirty="0" err="1">
                          <a:solidFill>
                            <a:schemeClr val="tx1"/>
                          </a:solidFill>
                          <a:effectLst/>
                          <a:latin typeface="Calibri" panose="020F0502020204030204" pitchFamily="34" charset="0"/>
                          <a:ea typeface="+mn-ea"/>
                          <a:cs typeface="Calibri" panose="020F0502020204030204" pitchFamily="34" charset="0"/>
                        </a:rPr>
                        <a:t>message.find</a:t>
                      </a:r>
                      <a:r>
                        <a:rPr lang="en-US" sz="1800" kern="1200" dirty="0">
                          <a:solidFill>
                            <a:schemeClr val="tx1"/>
                          </a:solidFill>
                          <a:effectLst/>
                          <a:latin typeface="Calibri" panose="020F0502020204030204" pitchFamily="34" charset="0"/>
                          <a:ea typeface="+mn-ea"/>
                          <a:cs typeface="Calibri" panose="020F0502020204030204" pitchFamily="34" charset="0"/>
                        </a:rPr>
                        <a:t>('ICT')</a:t>
                      </a:r>
                      <a:endParaRPr lang="en-SG" sz="1800" dirty="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ctr">
                        <a:lnSpc>
                          <a:spcPct val="100000"/>
                        </a:lnSpc>
                        <a:spcBef>
                          <a:spcPts val="300"/>
                        </a:spcBef>
                        <a:spcAft>
                          <a:spcPts val="300"/>
                        </a:spcAft>
                      </a:pPr>
                      <a:r>
                        <a:rPr lang="en-US" sz="1800" dirty="0">
                          <a:solidFill>
                            <a:srgbClr val="C00000"/>
                          </a:solidFill>
                          <a:effectLst/>
                          <a:latin typeface="Calibri" panose="020F0502020204030204" pitchFamily="34" charset="0"/>
                          <a:ea typeface="SimSun"/>
                          <a:cs typeface="Calibri" panose="020F0502020204030204" pitchFamily="34" charset="0"/>
                        </a:rPr>
                        <a:t>11</a:t>
                      </a: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3"/>
                  </a:ext>
                </a:extLst>
              </a:tr>
              <a:tr h="558832">
                <a:tc>
                  <a:txBody>
                    <a:bodyPr/>
                    <a:lstStyle/>
                    <a:p>
                      <a:r>
                        <a:rPr lang="en-US" sz="1800" kern="1200" dirty="0">
                          <a:solidFill>
                            <a:schemeClr val="tx1"/>
                          </a:solidFill>
                          <a:effectLst/>
                          <a:latin typeface="Calibri" panose="020F0502020204030204" pitchFamily="34" charset="0"/>
                          <a:ea typeface="+mn-ea"/>
                          <a:cs typeface="Calibri" panose="020F0502020204030204" pitchFamily="34" charset="0"/>
                        </a:rPr>
                        <a:t>&gt;&gt;&gt; </a:t>
                      </a:r>
                      <a:r>
                        <a:rPr lang="en-US" sz="1800" kern="1200" dirty="0" err="1">
                          <a:solidFill>
                            <a:schemeClr val="tx1"/>
                          </a:solidFill>
                          <a:effectLst/>
                          <a:latin typeface="Calibri" panose="020F0502020204030204" pitchFamily="34" charset="0"/>
                          <a:ea typeface="+mn-ea"/>
                          <a:cs typeface="Calibri" panose="020F0502020204030204" pitchFamily="34" charset="0"/>
                        </a:rPr>
                        <a:t>message.replace</a:t>
                      </a:r>
                      <a:r>
                        <a:rPr lang="en-US" sz="1800" kern="1200" dirty="0">
                          <a:solidFill>
                            <a:schemeClr val="tx1"/>
                          </a:solidFill>
                          <a:effectLst/>
                          <a:latin typeface="Calibri" panose="020F0502020204030204" pitchFamily="34" charset="0"/>
                          <a:ea typeface="+mn-ea"/>
                          <a:cs typeface="Calibri" panose="020F0502020204030204" pitchFamily="34" charset="0"/>
                        </a:rPr>
                        <a:t>('ICT','NP')</a:t>
                      </a:r>
                    </a:p>
                  </a:txBody>
                  <a:tcPr marL="68580" marR="68580" marT="0" marB="0" anchor="ctr">
                    <a:solidFill>
                      <a:schemeClr val="bg1"/>
                    </a:solidFill>
                  </a:tcPr>
                </a:tc>
                <a:tc>
                  <a:txBody>
                    <a:bodyPr/>
                    <a:lstStyle/>
                    <a:p>
                      <a:pPr marL="0" marR="0" algn="ctr">
                        <a:lnSpc>
                          <a:spcPct val="100000"/>
                        </a:lnSpc>
                        <a:spcBef>
                          <a:spcPts val="300"/>
                        </a:spcBef>
                        <a:spcAft>
                          <a:spcPts val="300"/>
                        </a:spcAft>
                      </a:pPr>
                      <a:r>
                        <a:rPr lang="en-US" sz="1800" dirty="0">
                          <a:solidFill>
                            <a:srgbClr val="C00000"/>
                          </a:solidFill>
                          <a:effectLst/>
                          <a:latin typeface="Calibri" panose="020F0502020204030204" pitchFamily="34" charset="0"/>
                          <a:ea typeface="SimSun"/>
                          <a:cs typeface="Calibri" panose="020F0502020204030204" pitchFamily="34" charset="0"/>
                        </a:rPr>
                        <a:t>“Welcome to NP”</a:t>
                      </a: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4"/>
                  </a:ext>
                </a:extLst>
              </a:tr>
              <a:tr h="558832">
                <a:tc>
                  <a:txBody>
                    <a:bodyPr/>
                    <a:lstStyle/>
                    <a:p>
                      <a:pPr marL="0" marR="0" algn="l">
                        <a:lnSpc>
                          <a:spcPct val="100000"/>
                        </a:lnSpc>
                        <a:spcBef>
                          <a:spcPts val="300"/>
                        </a:spcBef>
                        <a:spcAft>
                          <a:spcPts val="300"/>
                        </a:spcAft>
                      </a:pPr>
                      <a:r>
                        <a:rPr lang="en-US" sz="1800" kern="1200" dirty="0">
                          <a:solidFill>
                            <a:schemeClr val="tx1"/>
                          </a:solidFill>
                          <a:effectLst/>
                          <a:latin typeface="Calibri" panose="020F0502020204030204" pitchFamily="34" charset="0"/>
                          <a:ea typeface="+mn-ea"/>
                          <a:cs typeface="Calibri" panose="020F0502020204030204" pitchFamily="34" charset="0"/>
                        </a:rPr>
                        <a:t>&gt;&gt;&gt; message[10]</a:t>
                      </a:r>
                      <a:endParaRPr lang="en-SG" sz="1800" dirty="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ctr">
                        <a:lnSpc>
                          <a:spcPct val="100000"/>
                        </a:lnSpc>
                        <a:spcBef>
                          <a:spcPts val="300"/>
                        </a:spcBef>
                        <a:spcAft>
                          <a:spcPts val="300"/>
                        </a:spcAft>
                      </a:pP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954539492"/>
                  </a:ext>
                </a:extLst>
              </a:tr>
              <a:tr h="558832">
                <a:tc>
                  <a:txBody>
                    <a:bodyPr/>
                    <a:lstStyle/>
                    <a:p>
                      <a:pPr marL="0" marR="21590">
                        <a:lnSpc>
                          <a:spcPct val="110000"/>
                        </a:lnSpc>
                        <a:spcBef>
                          <a:spcPts val="0"/>
                        </a:spcBef>
                        <a:spcAft>
                          <a:spcPts val="0"/>
                        </a:spcAft>
                      </a:pPr>
                      <a:r>
                        <a:rPr lang="en-US" sz="1800" kern="1200" dirty="0">
                          <a:solidFill>
                            <a:schemeClr val="tx1"/>
                          </a:solidFill>
                          <a:effectLst/>
                          <a:latin typeface="Calibri" panose="020F0502020204030204" pitchFamily="34" charset="0"/>
                          <a:ea typeface="+mn-ea"/>
                          <a:cs typeface="Calibri" panose="020F0502020204030204" pitchFamily="34" charset="0"/>
                        </a:rPr>
                        <a:t>&gt;&gt;&gt; message[11:14]</a:t>
                      </a:r>
                      <a:endParaRPr lang="en-US" sz="1800" dirty="0">
                        <a:effectLst/>
                        <a:latin typeface="Calibri" panose="020F0502020204030204" pitchFamily="34" charset="0"/>
                        <a:ea typeface="SimSun" panose="02010600030101010101" pitchFamily="2" charset="-122"/>
                        <a:cs typeface="Calibri" panose="020F0502020204030204" pitchFamily="34" charset="0"/>
                      </a:endParaRPr>
                    </a:p>
                  </a:txBody>
                  <a:tcPr marL="68580" marR="68580" marT="0" marB="0" anchor="ctr">
                    <a:solidFill>
                      <a:schemeClr val="bg1"/>
                    </a:solidFill>
                  </a:tcPr>
                </a:tc>
                <a:tc>
                  <a:txBody>
                    <a:bodyPr/>
                    <a:lstStyle/>
                    <a:p>
                      <a:pPr marL="0" marR="0" algn="ctr">
                        <a:lnSpc>
                          <a:spcPct val="100000"/>
                        </a:lnSpc>
                        <a:spcBef>
                          <a:spcPts val="300"/>
                        </a:spcBef>
                        <a:spcAft>
                          <a:spcPts val="300"/>
                        </a:spcAft>
                      </a:pPr>
                      <a:r>
                        <a:rPr lang="en-US" sz="1800" dirty="0">
                          <a:solidFill>
                            <a:srgbClr val="C00000"/>
                          </a:solidFill>
                          <a:effectLst/>
                          <a:latin typeface="Calibri" panose="020F0502020204030204" pitchFamily="34" charset="0"/>
                          <a:ea typeface="SimSun"/>
                          <a:cs typeface="Calibri" panose="020F0502020204030204" pitchFamily="34" charset="0"/>
                        </a:rPr>
                        <a:t>“ICT”</a:t>
                      </a: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3168341490"/>
                  </a:ext>
                </a:extLst>
              </a:tr>
              <a:tr h="558832">
                <a:tc>
                  <a:txBody>
                    <a:bodyPr/>
                    <a:lstStyle/>
                    <a:p>
                      <a:pPr marL="0" marR="21590">
                        <a:lnSpc>
                          <a:spcPct val="110000"/>
                        </a:lnSpc>
                        <a:spcBef>
                          <a:spcPts val="0"/>
                        </a:spcBef>
                        <a:spcAft>
                          <a:spcPts val="0"/>
                        </a:spcAft>
                      </a:pPr>
                      <a:r>
                        <a:rPr lang="en-US" sz="1800" kern="1200" dirty="0">
                          <a:solidFill>
                            <a:schemeClr val="tx1"/>
                          </a:solidFill>
                          <a:effectLst/>
                          <a:latin typeface="Calibri" panose="020F0502020204030204" pitchFamily="34" charset="0"/>
                          <a:ea typeface="+mn-ea"/>
                          <a:cs typeface="Calibri" panose="020F0502020204030204" pitchFamily="34" charset="0"/>
                        </a:rPr>
                        <a:t>&gt;&gt;&gt; 'NP' in message</a:t>
                      </a:r>
                      <a:endParaRPr lang="en-US" sz="1800" dirty="0">
                        <a:effectLst/>
                        <a:latin typeface="Calibri" panose="020F0502020204030204" pitchFamily="34" charset="0"/>
                        <a:ea typeface="SimSun" panose="02010600030101010101" pitchFamily="2" charset="-122"/>
                        <a:cs typeface="Calibri" panose="020F0502020204030204" pitchFamily="34" charset="0"/>
                      </a:endParaRPr>
                    </a:p>
                  </a:txBody>
                  <a:tcPr marL="68580" marR="68580" marT="0" marB="0" anchor="ctr">
                    <a:solidFill>
                      <a:schemeClr val="bg1"/>
                    </a:solidFill>
                  </a:tcPr>
                </a:tc>
                <a:tc>
                  <a:txBody>
                    <a:bodyPr/>
                    <a:lstStyle/>
                    <a:p>
                      <a:pPr marL="0" marR="0" algn="ctr">
                        <a:lnSpc>
                          <a:spcPct val="100000"/>
                        </a:lnSpc>
                        <a:spcBef>
                          <a:spcPts val="300"/>
                        </a:spcBef>
                        <a:spcAft>
                          <a:spcPts val="300"/>
                        </a:spcAft>
                      </a:pPr>
                      <a:r>
                        <a:rPr lang="en-US" sz="1800" dirty="0">
                          <a:solidFill>
                            <a:srgbClr val="C00000"/>
                          </a:solidFill>
                          <a:effectLst/>
                          <a:latin typeface="Calibri" panose="020F0502020204030204" pitchFamily="34" charset="0"/>
                          <a:ea typeface="SimSun"/>
                          <a:cs typeface="Calibri" panose="020F0502020204030204" pitchFamily="34" charset="0"/>
                        </a:rPr>
                        <a:t>False</a:t>
                      </a: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3722580751"/>
                  </a:ext>
                </a:extLst>
              </a:tr>
              <a:tr h="558832">
                <a:tc>
                  <a:txBody>
                    <a:bodyPr/>
                    <a:lstStyle/>
                    <a:p>
                      <a:pPr marL="0" marR="21590">
                        <a:lnSpc>
                          <a:spcPct val="110000"/>
                        </a:lnSpc>
                        <a:spcBef>
                          <a:spcPts val="0"/>
                        </a:spcBef>
                        <a:spcAft>
                          <a:spcPts val="0"/>
                        </a:spcAft>
                      </a:pPr>
                      <a:r>
                        <a:rPr lang="en-US" sz="1800" kern="1200" dirty="0">
                          <a:solidFill>
                            <a:schemeClr val="tx1"/>
                          </a:solidFill>
                          <a:effectLst/>
                          <a:latin typeface="Calibri" panose="020F0502020204030204" pitchFamily="34" charset="0"/>
                          <a:ea typeface="+mn-ea"/>
                          <a:cs typeface="Calibri" panose="020F0502020204030204" pitchFamily="34" charset="0"/>
                        </a:rPr>
                        <a:t>&gt;&gt;&gt; message[22]</a:t>
                      </a:r>
                      <a:endParaRPr lang="en-US" sz="1800" dirty="0">
                        <a:effectLst/>
                        <a:latin typeface="Calibri" panose="020F0502020204030204" pitchFamily="34" charset="0"/>
                        <a:ea typeface="SimSun" panose="02010600030101010101" pitchFamily="2" charset="-122"/>
                        <a:cs typeface="Calibri" panose="020F0502020204030204" pitchFamily="34" charset="0"/>
                      </a:endParaRPr>
                    </a:p>
                  </a:txBody>
                  <a:tcPr marL="68580" marR="68580" marT="0" marB="0" anchor="ctr">
                    <a:solidFill>
                      <a:schemeClr val="bg1"/>
                    </a:solidFill>
                  </a:tcPr>
                </a:tc>
                <a:tc>
                  <a:txBody>
                    <a:bodyPr/>
                    <a:lstStyle/>
                    <a:p>
                      <a:pPr algn="ctr"/>
                      <a:r>
                        <a:rPr lang="en-US" sz="1800" dirty="0">
                          <a:solidFill>
                            <a:srgbClr val="C00000"/>
                          </a:solidFill>
                          <a:effectLst/>
                          <a:latin typeface="Calibri" panose="020F0502020204030204" pitchFamily="34" charset="0"/>
                          <a:ea typeface="SimSun"/>
                          <a:cs typeface="Calibri" panose="020F0502020204030204" pitchFamily="34" charset="0"/>
                        </a:rPr>
                        <a:t>“t”</a:t>
                      </a: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486784301"/>
                  </a:ext>
                </a:extLst>
              </a:tr>
            </a:tbl>
          </a:graphicData>
        </a:graphic>
      </p:graphicFrame>
      <p:pic>
        <p:nvPicPr>
          <p:cNvPr id="5" name="L1-p9.mp3">
            <a:hlinkClick r:id="" action="ppaction://media"/>
            <a:extLst>
              <a:ext uri="{FF2B5EF4-FFF2-40B4-BE49-F238E27FC236}">
                <a16:creationId xmlns:a16="http://schemas.microsoft.com/office/drawing/2014/main" id="{24A935AC-47B5-AF4B-AA99-465A249B9A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203200"/>
            <a:ext cx="406400" cy="406400"/>
          </a:xfrm>
          <a:prstGeom prst="rect">
            <a:avLst/>
          </a:prstGeom>
        </p:spPr>
      </p:pic>
    </p:spTree>
    <p:extLst>
      <p:ext uri="{BB962C8B-B14F-4D97-AF65-F5344CB8AC3E}">
        <p14:creationId xmlns:p14="http://schemas.microsoft.com/office/powerpoint/2010/main" val="209349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8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11608</TotalTime>
  <Words>2169</Words>
  <Application>Microsoft Office PowerPoint</Application>
  <PresentationFormat>On-screen Show (4:3)</PresentationFormat>
  <Paragraphs>253</Paragraphs>
  <Slides>14</Slides>
  <Notes>8</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Arial Narrow</vt:lpstr>
      <vt:lpstr>Calibri</vt:lpstr>
      <vt:lpstr>Wingdings</vt:lpstr>
      <vt:lpstr>Default Design</vt:lpstr>
      <vt:lpstr>PowerPoint Presentation</vt:lpstr>
      <vt:lpstr>Objectives</vt:lpstr>
      <vt:lpstr>Accessing Characters in Strings</vt:lpstr>
      <vt:lpstr>String Slices</vt:lpstr>
      <vt:lpstr>Other String Operators</vt:lpstr>
      <vt:lpstr>Built in String function</vt:lpstr>
      <vt:lpstr>Built in String functions</vt:lpstr>
      <vt:lpstr>Built in String methods</vt:lpstr>
      <vt:lpstr>Activity 1</vt:lpstr>
      <vt:lpstr>Activity 2</vt:lpstr>
      <vt:lpstr>Activity 3</vt:lpstr>
      <vt:lpstr>Activity 4 – DeleteString.py</vt:lpstr>
      <vt:lpstr>Reading Reference</vt:lpstr>
      <vt:lpstr>Summary</vt:lpstr>
    </vt:vector>
  </TitlesOfParts>
  <Company>Ngee Ann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Joel YANG (NP)</dc:creator>
  <cp:lastModifiedBy>Yong Zi Ren</cp:lastModifiedBy>
  <cp:revision>507</cp:revision>
  <dcterms:created xsi:type="dcterms:W3CDTF">2010-03-15T07:19:17Z</dcterms:created>
  <dcterms:modified xsi:type="dcterms:W3CDTF">2021-05-02T06:54:52Z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4f81056-721b-4b22-8334-0449c6cc893e_Enabled">
    <vt:lpwstr>True</vt:lpwstr>
  </property>
  <property fmtid="{D5CDD505-2E9C-101B-9397-08002B2CF9AE}" pid="3" name="MSIP_Label_84f81056-721b-4b22-8334-0449c6cc893e_SiteId">
    <vt:lpwstr>cba9e115-3016-4462-a1ab-a565cba0cdf1</vt:lpwstr>
  </property>
  <property fmtid="{D5CDD505-2E9C-101B-9397-08002B2CF9AE}" pid="4" name="MSIP_Label_84f81056-721b-4b22-8334-0449c6cc893e_Owner">
    <vt:lpwstr>npo@np.edu.sg</vt:lpwstr>
  </property>
  <property fmtid="{D5CDD505-2E9C-101B-9397-08002B2CF9AE}" pid="5" name="MSIP_Label_84f81056-721b-4b22-8334-0449c6cc893e_SetDate">
    <vt:lpwstr>2020-04-08T01:57:06.4551043Z</vt:lpwstr>
  </property>
  <property fmtid="{D5CDD505-2E9C-101B-9397-08002B2CF9AE}" pid="6" name="MSIP_Label_84f81056-721b-4b22-8334-0449c6cc893e_Name">
    <vt:lpwstr>Official (Closed)</vt:lpwstr>
  </property>
  <property fmtid="{D5CDD505-2E9C-101B-9397-08002B2CF9AE}" pid="7" name="MSIP_Label_84f81056-721b-4b22-8334-0449c6cc893e_Application">
    <vt:lpwstr>Microsoft Azure Information Protection</vt:lpwstr>
  </property>
  <property fmtid="{D5CDD505-2E9C-101B-9397-08002B2CF9AE}" pid="8" name="MSIP_Label_84f81056-721b-4b22-8334-0449c6cc893e_ActionId">
    <vt:lpwstr>ee4cbc23-3b6e-41cc-91a8-f6bed9c09baa</vt:lpwstr>
  </property>
  <property fmtid="{D5CDD505-2E9C-101B-9397-08002B2CF9AE}" pid="9" name="MSIP_Label_84f81056-721b-4b22-8334-0449c6cc893e_Extended_MSFT_Method">
    <vt:lpwstr>Automatic</vt:lpwstr>
  </property>
  <property fmtid="{D5CDD505-2E9C-101B-9397-08002B2CF9AE}" pid="10" name="MSIP_Label_30286cb9-b49f-4646-87a5-340028348160_Enabled">
    <vt:lpwstr>true</vt:lpwstr>
  </property>
  <property fmtid="{D5CDD505-2E9C-101B-9397-08002B2CF9AE}" pid="11" name="MSIP_Label_30286cb9-b49f-4646-87a5-340028348160_SetDate">
    <vt:lpwstr>2021-04-24T09:36:01Z</vt:lpwstr>
  </property>
  <property fmtid="{D5CDD505-2E9C-101B-9397-08002B2CF9AE}" pid="12" name="MSIP_Label_30286cb9-b49f-4646-87a5-340028348160_Method">
    <vt:lpwstr>Standard</vt:lpwstr>
  </property>
  <property fmtid="{D5CDD505-2E9C-101B-9397-08002B2CF9AE}" pid="13" name="MSIP_Label_30286cb9-b49f-4646-87a5-340028348160_Name">
    <vt:lpwstr>30286cb9-b49f-4646-87a5-340028348160</vt:lpwstr>
  </property>
  <property fmtid="{D5CDD505-2E9C-101B-9397-08002B2CF9AE}" pid="14" name="MSIP_Label_30286cb9-b49f-4646-87a5-340028348160_SiteId">
    <vt:lpwstr>cba9e115-3016-4462-a1ab-a565cba0cdf1</vt:lpwstr>
  </property>
  <property fmtid="{D5CDD505-2E9C-101B-9397-08002B2CF9AE}" pid="15" name="MSIP_Label_30286cb9-b49f-4646-87a5-340028348160_ActionId">
    <vt:lpwstr>ee4cbc23-3b6e-41cc-91a8-f6bed9c09baa</vt:lpwstr>
  </property>
  <property fmtid="{D5CDD505-2E9C-101B-9397-08002B2CF9AE}" pid="16" name="MSIP_Label_30286cb9-b49f-4646-87a5-340028348160_ContentBits">
    <vt:lpwstr>1</vt:lpwstr>
  </property>
</Properties>
</file>